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38" r:id="rId2"/>
    <p:sldId id="349" r:id="rId3"/>
    <p:sldId id="340" r:id="rId4"/>
    <p:sldId id="2147471916" r:id="rId5"/>
    <p:sldId id="299" r:id="rId6"/>
    <p:sldId id="287" r:id="rId7"/>
    <p:sldId id="2147471918" r:id="rId8"/>
    <p:sldId id="342" r:id="rId9"/>
    <p:sldId id="325" r:id="rId10"/>
    <p:sldId id="286" r:id="rId11"/>
    <p:sldId id="2147471920" r:id="rId12"/>
    <p:sldId id="330" r:id="rId13"/>
    <p:sldId id="285" r:id="rId14"/>
    <p:sldId id="272" r:id="rId15"/>
    <p:sldId id="346" r:id="rId16"/>
    <p:sldId id="355" r:id="rId17"/>
    <p:sldId id="334" r:id="rId18"/>
    <p:sldId id="337" r:id="rId19"/>
    <p:sldId id="357" r:id="rId20"/>
    <p:sldId id="328" r:id="rId21"/>
    <p:sldId id="348" r:id="rId22"/>
    <p:sldId id="335" r:id="rId23"/>
    <p:sldId id="288" r:id="rId24"/>
    <p:sldId id="358" r:id="rId25"/>
    <p:sldId id="365" r:id="rId26"/>
    <p:sldId id="2147471919" r:id="rId27"/>
    <p:sldId id="360" r:id="rId28"/>
    <p:sldId id="323" r:id="rId29"/>
    <p:sldId id="356" r:id="rId30"/>
    <p:sldId id="270" r:id="rId31"/>
    <p:sldId id="321" r:id="rId32"/>
    <p:sldId id="350" r:id="rId33"/>
    <p:sldId id="353" r:id="rId34"/>
    <p:sldId id="2147471911" r:id="rId35"/>
    <p:sldId id="2147471912" r:id="rId36"/>
    <p:sldId id="2147471913" r:id="rId37"/>
    <p:sldId id="2147471914" r:id="rId38"/>
    <p:sldId id="2147471915" r:id="rId39"/>
    <p:sldId id="289" r:id="rId40"/>
    <p:sldId id="275" r:id="rId41"/>
  </p:sldIdLst>
  <p:sldSz cx="20105688" cy="11309350"/>
  <p:notesSz cx="9942513" cy="68119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86"/>
    <a:srgbClr val="E42313"/>
    <a:srgbClr val="FFFFFF"/>
    <a:srgbClr val="E41B13"/>
    <a:srgbClr val="CC003D"/>
    <a:srgbClr val="FD92A3"/>
    <a:srgbClr val="1C9198"/>
    <a:srgbClr val="000000"/>
    <a:srgbClr val="ECE1C8"/>
    <a:srgbClr val="FDE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9" autoAdjust="0"/>
    <p:restoredTop sz="97404" autoAdjust="0"/>
  </p:normalViewPr>
  <p:slideViewPr>
    <p:cSldViewPr>
      <p:cViewPr varScale="1">
        <p:scale>
          <a:sx n="98" d="100"/>
          <a:sy n="98" d="100"/>
        </p:scale>
        <p:origin x="294" y="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62" d="100"/>
          <a:sy n="162" d="100"/>
        </p:scale>
        <p:origin x="2574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D89A357-E4E4-48B1-B561-653F4FAAC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l">
              <a:defRPr sz="6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A5AE76-DBA4-4B67-97AF-72F0953600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1526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r">
              <a:defRPr sz="600"/>
            </a:lvl1pPr>
          </a:lstStyle>
          <a:p>
            <a:fld id="{8C0727F1-A496-4A8B-9977-75DE02AF765F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C83AD2-A41E-4FB0-81D4-D5CC71809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18F2C-4888-4A7B-AB12-61823BF2F1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1526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r">
              <a:defRPr sz="600"/>
            </a:lvl1pPr>
          </a:lstStyle>
          <a:p>
            <a:fld id="{3E1CBB35-5604-4BC7-A73E-55560C19D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296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1526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r">
              <a:defRPr sz="600"/>
            </a:lvl1pPr>
          </a:lstStyle>
          <a:p>
            <a:fld id="{18BB4657-E20F-4A0A-BEE4-06F6B0E0C540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2488"/>
            <a:ext cx="4084637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765" tIns="24382" rIns="48765" bIns="2438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3938" y="3277851"/>
            <a:ext cx="7954638" cy="2683095"/>
          </a:xfrm>
          <a:prstGeom prst="rect">
            <a:avLst/>
          </a:prstGeom>
        </p:spPr>
        <p:txBody>
          <a:bodyPr vert="horz" lIns="48765" tIns="24382" rIns="48765" bIns="24382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1526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r">
              <a:defRPr sz="600"/>
            </a:lvl1pPr>
          </a:lstStyle>
          <a:p>
            <a:fld id="{DCFA6B92-1DB8-48ED-9D51-170D1794F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35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16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988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437E5-9E35-93D6-B664-2FCD0F852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D808B3-E803-6B33-D689-562844A9C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998FD1-E2DC-D2FC-6227-B7459D455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7DC14F-2A32-5386-498F-5E3116A1E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307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988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528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816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F376E-1CA9-EA45-034A-DD097745C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E76B2D-34C2-6C0D-3660-8F2EDC3E1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88BCD8A-A28E-E31B-A71D-554E01133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769FDF-A339-3517-1FEC-AABF31BDDC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380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DAFA9-699F-3FA5-0598-4329423A5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32E9BE3-3E70-22E0-2ED2-F8466B898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812E1B-F069-08AC-99AE-8755A04AF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80C86-15C4-2C9B-6C23-8096FBF87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3691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9330B-E41B-C894-B298-43E50303D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FC3A26-0D89-5F3B-67DD-BDA298E08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143643-C588-F823-D5A3-13EE337E2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E531A5-B910-4846-8676-5B2F65578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54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DF07B-AF0F-6A1F-61B1-4740E0CAE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0616B5-213C-1810-1F90-B72230DFCB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CC696C5-6C2F-8B20-B3C9-AC2745EAE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837906-F648-D1D2-5D71-CC53473CFE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346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EFDC8-ED61-A9AF-8144-CF33CA425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F52CEFD-3F29-5DCD-F19F-13C99EA86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9AEF0F-7899-7532-899D-8FE9B6834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6E75FB-ED9D-DE10-E56C-6295509E7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87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862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690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77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74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60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60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502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19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57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que 23">
            <a:extLst>
              <a:ext uri="{FF2B5EF4-FFF2-40B4-BE49-F238E27FC236}">
                <a16:creationId xmlns:a16="http://schemas.microsoft.com/office/drawing/2014/main" id="{53CB29B3-4BAA-408C-910D-046DE393D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9D6E126A-8518-42C7-AB26-89D3254403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244" y="-1085331"/>
            <a:ext cx="13130694" cy="1652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M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5221B6-13C9-4A0B-88E5-00CE3D1974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844" y="2225675"/>
            <a:ext cx="15148158" cy="76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0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95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X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FDEC3A-CE94-4493-B072-D1B2247F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306442" y="-526041"/>
            <a:ext cx="17492804" cy="12361431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3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4ACB9A9F-38D9-409C-A419-FEDFA0AE3C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00956" y="894602"/>
            <a:ext cx="7239000" cy="670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 GRIS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13B584-6AA0-4BA5-AB46-2F84EAA8E8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0848" y="-822325"/>
            <a:ext cx="1600399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9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rgbClr val="E41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A3F10AE7-FD99-433C-80A3-AFCAF6F7738B}"/>
              </a:ext>
            </a:extLst>
          </p:cNvPr>
          <p:cNvGrpSpPr/>
          <p:nvPr/>
        </p:nvGrpSpPr>
        <p:grpSpPr>
          <a:xfrm>
            <a:off x="17201076" y="10274300"/>
            <a:ext cx="2605368" cy="714375"/>
            <a:chOff x="17201076" y="10274300"/>
            <a:chExt cx="2605368" cy="714375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E1890F60-20C1-4B0D-9688-BAE8397094A6}"/>
                </a:ext>
              </a:extLst>
            </p:cNvPr>
            <p:cNvSpPr/>
            <p:nvPr/>
          </p:nvSpPr>
          <p:spPr>
            <a:xfrm>
              <a:off x="17361180" y="10557949"/>
              <a:ext cx="574302" cy="280147"/>
            </a:xfrm>
            <a:custGeom>
              <a:avLst/>
              <a:gdLst>
                <a:gd name="connsiteX0" fmla="*/ 569819 w 574301"/>
                <a:gd name="connsiteY0" fmla="*/ 10506 h 280147"/>
                <a:gd name="connsiteX1" fmla="*/ 405513 w 574301"/>
                <a:gd name="connsiteY1" fmla="*/ 10506 h 280147"/>
                <a:gd name="connsiteX2" fmla="*/ 234623 w 574301"/>
                <a:gd name="connsiteY2" fmla="*/ 128588 h 280147"/>
                <a:gd name="connsiteX3" fmla="*/ 307321 w 574301"/>
                <a:gd name="connsiteY3" fmla="*/ 10506 h 280147"/>
                <a:gd name="connsiteX4" fmla="*/ 176353 w 574301"/>
                <a:gd name="connsiteY4" fmla="*/ 10506 h 280147"/>
                <a:gd name="connsiteX5" fmla="*/ 10506 w 574301"/>
                <a:gd name="connsiteY5" fmla="*/ 279727 h 280147"/>
                <a:gd name="connsiteX6" fmla="*/ 141334 w 574301"/>
                <a:gd name="connsiteY6" fmla="*/ 279727 h 280147"/>
                <a:gd name="connsiteX7" fmla="*/ 222157 w 574301"/>
                <a:gd name="connsiteY7" fmla="*/ 148618 h 280147"/>
                <a:gd name="connsiteX8" fmla="*/ 251432 w 574301"/>
                <a:gd name="connsiteY8" fmla="*/ 279727 h 280147"/>
                <a:gd name="connsiteX9" fmla="*/ 414338 w 574301"/>
                <a:gd name="connsiteY9" fmla="*/ 279727 h 280147"/>
                <a:gd name="connsiteX10" fmla="*/ 372315 w 574301"/>
                <a:gd name="connsiteY10" fmla="*/ 133630 h 280147"/>
                <a:gd name="connsiteX11" fmla="*/ 569819 w 574301"/>
                <a:gd name="connsiteY11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4301" h="280147">
                  <a:moveTo>
                    <a:pt x="569819" y="10506"/>
                  </a:moveTo>
                  <a:lnTo>
                    <a:pt x="405513" y="10506"/>
                  </a:lnTo>
                  <a:lnTo>
                    <a:pt x="234623" y="128588"/>
                  </a:lnTo>
                  <a:lnTo>
                    <a:pt x="307321" y="10506"/>
                  </a:lnTo>
                  <a:lnTo>
                    <a:pt x="176353" y="10506"/>
                  </a:lnTo>
                  <a:lnTo>
                    <a:pt x="10506" y="279727"/>
                  </a:lnTo>
                  <a:lnTo>
                    <a:pt x="141334" y="279727"/>
                  </a:lnTo>
                  <a:lnTo>
                    <a:pt x="222157" y="148618"/>
                  </a:lnTo>
                  <a:lnTo>
                    <a:pt x="251432" y="279727"/>
                  </a:lnTo>
                  <a:lnTo>
                    <a:pt x="414338" y="279727"/>
                  </a:lnTo>
                  <a:cubicBezTo>
                    <a:pt x="414338" y="279727"/>
                    <a:pt x="373996" y="139093"/>
                    <a:pt x="372315" y="133630"/>
                  </a:cubicBezTo>
                  <a:cubicBezTo>
                    <a:pt x="378479" y="129848"/>
                    <a:pt x="569819" y="10506"/>
                    <a:pt x="569819" y="1050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61DA9A4B-D515-403F-ADF8-6E12048433B0}"/>
                </a:ext>
              </a:extLst>
            </p:cNvPr>
            <p:cNvSpPr/>
            <p:nvPr/>
          </p:nvSpPr>
          <p:spPr>
            <a:xfrm>
              <a:off x="17781401" y="10557949"/>
              <a:ext cx="462243" cy="280147"/>
            </a:xfrm>
            <a:custGeom>
              <a:avLst/>
              <a:gdLst>
                <a:gd name="connsiteX0" fmla="*/ 350744 w 462242"/>
                <a:gd name="connsiteY0" fmla="*/ 176493 h 280147"/>
                <a:gd name="connsiteX1" fmla="*/ 389405 w 462242"/>
                <a:gd name="connsiteY1" fmla="*/ 113460 h 280147"/>
                <a:gd name="connsiteX2" fmla="*/ 239946 w 462242"/>
                <a:gd name="connsiteY2" fmla="*/ 113460 h 280147"/>
                <a:gd name="connsiteX3" fmla="*/ 264459 w 462242"/>
                <a:gd name="connsiteY3" fmla="*/ 73399 h 280147"/>
                <a:gd name="connsiteX4" fmla="*/ 424143 w 462242"/>
                <a:gd name="connsiteY4" fmla="*/ 73399 h 280147"/>
                <a:gd name="connsiteX5" fmla="*/ 462803 w 462242"/>
                <a:gd name="connsiteY5" fmla="*/ 10506 h 280147"/>
                <a:gd name="connsiteX6" fmla="*/ 176213 w 462242"/>
                <a:gd name="connsiteY6" fmla="*/ 10506 h 280147"/>
                <a:gd name="connsiteX7" fmla="*/ 10506 w 462242"/>
                <a:gd name="connsiteY7" fmla="*/ 279727 h 280147"/>
                <a:gd name="connsiteX8" fmla="*/ 298497 w 462242"/>
                <a:gd name="connsiteY8" fmla="*/ 279727 h 280147"/>
                <a:gd name="connsiteX9" fmla="*/ 337297 w 462242"/>
                <a:gd name="connsiteY9" fmla="*/ 216694 h 280147"/>
                <a:gd name="connsiteX10" fmla="*/ 176213 w 462242"/>
                <a:gd name="connsiteY10" fmla="*/ 216694 h 280147"/>
                <a:gd name="connsiteX11" fmla="*/ 201286 w 462242"/>
                <a:gd name="connsiteY11" fmla="*/ 176493 h 280147"/>
                <a:gd name="connsiteX12" fmla="*/ 350744 w 462242"/>
                <a:gd name="connsiteY12" fmla="*/ 176493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242" h="280147">
                  <a:moveTo>
                    <a:pt x="350744" y="176493"/>
                  </a:moveTo>
                  <a:lnTo>
                    <a:pt x="389405" y="113460"/>
                  </a:lnTo>
                  <a:lnTo>
                    <a:pt x="239946" y="113460"/>
                  </a:lnTo>
                  <a:cubicBezTo>
                    <a:pt x="244709" y="105615"/>
                    <a:pt x="261938" y="77601"/>
                    <a:pt x="264459" y="73399"/>
                  </a:cubicBezTo>
                  <a:lnTo>
                    <a:pt x="424143" y="73399"/>
                  </a:lnTo>
                  <a:lnTo>
                    <a:pt x="462803" y="10506"/>
                  </a:lnTo>
                  <a:lnTo>
                    <a:pt x="176213" y="10506"/>
                  </a:lnTo>
                  <a:lnTo>
                    <a:pt x="10506" y="279727"/>
                  </a:lnTo>
                  <a:lnTo>
                    <a:pt x="298497" y="279727"/>
                  </a:lnTo>
                  <a:lnTo>
                    <a:pt x="337297" y="216694"/>
                  </a:lnTo>
                  <a:lnTo>
                    <a:pt x="176213" y="216694"/>
                  </a:lnTo>
                  <a:cubicBezTo>
                    <a:pt x="181115" y="208850"/>
                    <a:pt x="198624" y="180695"/>
                    <a:pt x="201286" y="176493"/>
                  </a:cubicBezTo>
                  <a:lnTo>
                    <a:pt x="350744" y="1764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0715D57-1C5C-4838-9599-1170EBDAD8A9}"/>
                </a:ext>
              </a:extLst>
            </p:cNvPr>
            <p:cNvSpPr/>
            <p:nvPr/>
          </p:nvSpPr>
          <p:spPr>
            <a:xfrm>
              <a:off x="18102589" y="10557949"/>
              <a:ext cx="574302" cy="280147"/>
            </a:xfrm>
            <a:custGeom>
              <a:avLst/>
              <a:gdLst>
                <a:gd name="connsiteX0" fmla="*/ 453278 w 574301"/>
                <a:gd name="connsiteY0" fmla="*/ 10506 h 280147"/>
                <a:gd name="connsiteX1" fmla="*/ 351725 w 574301"/>
                <a:gd name="connsiteY1" fmla="*/ 175652 h 280147"/>
                <a:gd name="connsiteX2" fmla="*/ 361390 w 574301"/>
                <a:gd name="connsiteY2" fmla="*/ 10506 h 280147"/>
                <a:gd name="connsiteX3" fmla="*/ 176353 w 574301"/>
                <a:gd name="connsiteY3" fmla="*/ 10506 h 280147"/>
                <a:gd name="connsiteX4" fmla="*/ 10506 w 574301"/>
                <a:gd name="connsiteY4" fmla="*/ 279727 h 280147"/>
                <a:gd name="connsiteX5" fmla="*/ 125366 w 574301"/>
                <a:gd name="connsiteY5" fmla="*/ 279727 h 280147"/>
                <a:gd name="connsiteX6" fmla="*/ 233503 w 574301"/>
                <a:gd name="connsiteY6" fmla="*/ 104215 h 280147"/>
                <a:gd name="connsiteX7" fmla="*/ 222857 w 574301"/>
                <a:gd name="connsiteY7" fmla="*/ 279727 h 280147"/>
                <a:gd name="connsiteX8" fmla="*/ 402151 w 574301"/>
                <a:gd name="connsiteY8" fmla="*/ 279727 h 280147"/>
                <a:gd name="connsiteX9" fmla="*/ 568278 w 574301"/>
                <a:gd name="connsiteY9" fmla="*/ 10506 h 280147"/>
                <a:gd name="connsiteX10" fmla="*/ 453278 w 574301"/>
                <a:gd name="connsiteY10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301" h="280147">
                  <a:moveTo>
                    <a:pt x="453278" y="10506"/>
                  </a:moveTo>
                  <a:cubicBezTo>
                    <a:pt x="453278" y="10506"/>
                    <a:pt x="365032" y="154081"/>
                    <a:pt x="351725" y="175652"/>
                  </a:cubicBezTo>
                  <a:cubicBezTo>
                    <a:pt x="353125" y="152960"/>
                    <a:pt x="361390" y="10506"/>
                    <a:pt x="361390" y="10506"/>
                  </a:cubicBezTo>
                  <a:lnTo>
                    <a:pt x="176353" y="10506"/>
                  </a:lnTo>
                  <a:lnTo>
                    <a:pt x="10506" y="279727"/>
                  </a:lnTo>
                  <a:lnTo>
                    <a:pt x="125366" y="279727"/>
                  </a:lnTo>
                  <a:cubicBezTo>
                    <a:pt x="125366" y="279727"/>
                    <a:pt x="219635" y="126907"/>
                    <a:pt x="233503" y="104215"/>
                  </a:cubicBezTo>
                  <a:cubicBezTo>
                    <a:pt x="232102" y="127887"/>
                    <a:pt x="222857" y="279727"/>
                    <a:pt x="222857" y="279727"/>
                  </a:cubicBezTo>
                  <a:lnTo>
                    <a:pt x="402151" y="279727"/>
                  </a:lnTo>
                  <a:lnTo>
                    <a:pt x="568278" y="10506"/>
                  </a:lnTo>
                  <a:lnTo>
                    <a:pt x="453278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125068D-70A2-4228-A89C-2E31D1CB372A}"/>
                </a:ext>
              </a:extLst>
            </p:cNvPr>
            <p:cNvSpPr/>
            <p:nvPr/>
          </p:nvSpPr>
          <p:spPr>
            <a:xfrm>
              <a:off x="18536957" y="10557949"/>
              <a:ext cx="574302" cy="280147"/>
            </a:xfrm>
            <a:custGeom>
              <a:avLst/>
              <a:gdLst>
                <a:gd name="connsiteX0" fmla="*/ 453278 w 574301"/>
                <a:gd name="connsiteY0" fmla="*/ 10506 h 280147"/>
                <a:gd name="connsiteX1" fmla="*/ 351725 w 574301"/>
                <a:gd name="connsiteY1" fmla="*/ 175792 h 280147"/>
                <a:gd name="connsiteX2" fmla="*/ 361390 w 574301"/>
                <a:gd name="connsiteY2" fmla="*/ 10506 h 280147"/>
                <a:gd name="connsiteX3" fmla="*/ 176353 w 574301"/>
                <a:gd name="connsiteY3" fmla="*/ 10506 h 280147"/>
                <a:gd name="connsiteX4" fmla="*/ 10506 w 574301"/>
                <a:gd name="connsiteY4" fmla="*/ 279727 h 280147"/>
                <a:gd name="connsiteX5" fmla="*/ 125506 w 574301"/>
                <a:gd name="connsiteY5" fmla="*/ 279727 h 280147"/>
                <a:gd name="connsiteX6" fmla="*/ 233503 w 574301"/>
                <a:gd name="connsiteY6" fmla="*/ 104215 h 280147"/>
                <a:gd name="connsiteX7" fmla="*/ 222997 w 574301"/>
                <a:gd name="connsiteY7" fmla="*/ 279727 h 280147"/>
                <a:gd name="connsiteX8" fmla="*/ 402431 w 574301"/>
                <a:gd name="connsiteY8" fmla="*/ 279727 h 280147"/>
                <a:gd name="connsiteX9" fmla="*/ 568138 w 574301"/>
                <a:gd name="connsiteY9" fmla="*/ 10506 h 280147"/>
                <a:gd name="connsiteX10" fmla="*/ 453278 w 574301"/>
                <a:gd name="connsiteY10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301" h="280147">
                  <a:moveTo>
                    <a:pt x="453278" y="10506"/>
                  </a:moveTo>
                  <a:cubicBezTo>
                    <a:pt x="453278" y="10506"/>
                    <a:pt x="364892" y="154361"/>
                    <a:pt x="351725" y="175792"/>
                  </a:cubicBezTo>
                  <a:cubicBezTo>
                    <a:pt x="352985" y="153240"/>
                    <a:pt x="361390" y="10506"/>
                    <a:pt x="361390" y="10506"/>
                  </a:cubicBezTo>
                  <a:lnTo>
                    <a:pt x="176353" y="10506"/>
                  </a:lnTo>
                  <a:lnTo>
                    <a:pt x="10506" y="279727"/>
                  </a:lnTo>
                  <a:lnTo>
                    <a:pt x="125506" y="279727"/>
                  </a:lnTo>
                  <a:cubicBezTo>
                    <a:pt x="125506" y="279727"/>
                    <a:pt x="219495" y="127047"/>
                    <a:pt x="233503" y="104215"/>
                  </a:cubicBezTo>
                  <a:cubicBezTo>
                    <a:pt x="232102" y="128167"/>
                    <a:pt x="222997" y="279727"/>
                    <a:pt x="222997" y="279727"/>
                  </a:cubicBezTo>
                  <a:lnTo>
                    <a:pt x="402431" y="279727"/>
                  </a:lnTo>
                  <a:lnTo>
                    <a:pt x="568138" y="10506"/>
                  </a:lnTo>
                  <a:lnTo>
                    <a:pt x="453278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902E3D2-91DA-475A-B5E2-F9AF8557D1B5}"/>
                </a:ext>
              </a:extLst>
            </p:cNvPr>
            <p:cNvSpPr/>
            <p:nvPr/>
          </p:nvSpPr>
          <p:spPr>
            <a:xfrm>
              <a:off x="19017771" y="10551085"/>
              <a:ext cx="462243" cy="294154"/>
            </a:xfrm>
            <a:custGeom>
              <a:avLst/>
              <a:gdLst>
                <a:gd name="connsiteX0" fmla="*/ 453337 w 462242"/>
                <a:gd name="connsiteY0" fmla="*/ 101974 h 294154"/>
                <a:gd name="connsiteX1" fmla="*/ 455158 w 462242"/>
                <a:gd name="connsiteY1" fmla="*/ 91468 h 294154"/>
                <a:gd name="connsiteX2" fmla="*/ 319006 w 462242"/>
                <a:gd name="connsiteY2" fmla="*/ 10506 h 294154"/>
                <a:gd name="connsiteX3" fmla="*/ 283568 w 462242"/>
                <a:gd name="connsiteY3" fmla="*/ 11626 h 294154"/>
                <a:gd name="connsiteX4" fmla="*/ 161143 w 462242"/>
                <a:gd name="connsiteY4" fmla="*/ 39921 h 294154"/>
                <a:gd name="connsiteX5" fmla="*/ 151619 w 462242"/>
                <a:gd name="connsiteY5" fmla="*/ 44403 h 294154"/>
                <a:gd name="connsiteX6" fmla="*/ 35918 w 462242"/>
                <a:gd name="connsiteY6" fmla="*/ 150719 h 294154"/>
                <a:gd name="connsiteX7" fmla="*/ 11125 w 462242"/>
                <a:gd name="connsiteY7" fmla="*/ 212351 h 294154"/>
                <a:gd name="connsiteX8" fmla="*/ 147416 w 462242"/>
                <a:gd name="connsiteY8" fmla="*/ 293314 h 294154"/>
                <a:gd name="connsiteX9" fmla="*/ 334134 w 462242"/>
                <a:gd name="connsiteY9" fmla="*/ 247230 h 294154"/>
                <a:gd name="connsiteX10" fmla="*/ 430505 w 462242"/>
                <a:gd name="connsiteY10" fmla="*/ 153100 h 294154"/>
                <a:gd name="connsiteX11" fmla="*/ 453337 w 462242"/>
                <a:gd name="connsiteY11" fmla="*/ 101974 h 294154"/>
                <a:gd name="connsiteX12" fmla="*/ 298696 w 462242"/>
                <a:gd name="connsiteY12" fmla="*/ 150719 h 294154"/>
                <a:gd name="connsiteX13" fmla="*/ 268020 w 462242"/>
                <a:gd name="connsiteY13" fmla="*/ 189379 h 294154"/>
                <a:gd name="connsiteX14" fmla="*/ 185936 w 462242"/>
                <a:gd name="connsiteY14" fmla="*/ 226079 h 294154"/>
                <a:gd name="connsiteX15" fmla="*/ 158762 w 462242"/>
                <a:gd name="connsiteY15" fmla="*/ 219495 h 294154"/>
                <a:gd name="connsiteX16" fmla="*/ 167587 w 462242"/>
                <a:gd name="connsiteY16" fmla="*/ 153240 h 294154"/>
                <a:gd name="connsiteX17" fmla="*/ 198263 w 462242"/>
                <a:gd name="connsiteY17" fmla="*/ 114300 h 294154"/>
                <a:gd name="connsiteX18" fmla="*/ 280486 w 462242"/>
                <a:gd name="connsiteY18" fmla="*/ 77601 h 294154"/>
                <a:gd name="connsiteX19" fmla="*/ 307240 w 462242"/>
                <a:gd name="connsiteY19" fmla="*/ 84184 h 294154"/>
                <a:gd name="connsiteX20" fmla="*/ 315224 w 462242"/>
                <a:gd name="connsiteY20" fmla="*/ 114300 h 294154"/>
                <a:gd name="connsiteX21" fmla="*/ 298696 w 462242"/>
                <a:gd name="connsiteY21" fmla="*/ 150719 h 2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2242" h="294154">
                  <a:moveTo>
                    <a:pt x="453337" y="101974"/>
                  </a:moveTo>
                  <a:cubicBezTo>
                    <a:pt x="454177" y="98332"/>
                    <a:pt x="454878" y="94830"/>
                    <a:pt x="455158" y="91468"/>
                  </a:cubicBezTo>
                  <a:cubicBezTo>
                    <a:pt x="461741" y="37680"/>
                    <a:pt x="415937" y="10506"/>
                    <a:pt x="319006" y="10506"/>
                  </a:cubicBezTo>
                  <a:lnTo>
                    <a:pt x="283568" y="11626"/>
                  </a:lnTo>
                  <a:cubicBezTo>
                    <a:pt x="237764" y="14007"/>
                    <a:pt x="196582" y="23532"/>
                    <a:pt x="161143" y="39921"/>
                  </a:cubicBezTo>
                  <a:cubicBezTo>
                    <a:pt x="161284" y="39921"/>
                    <a:pt x="151619" y="44403"/>
                    <a:pt x="151619" y="44403"/>
                  </a:cubicBezTo>
                  <a:cubicBezTo>
                    <a:pt x="103153" y="68916"/>
                    <a:pt x="64073" y="104635"/>
                    <a:pt x="35918" y="150719"/>
                  </a:cubicBezTo>
                  <a:cubicBezTo>
                    <a:pt x="21630" y="173691"/>
                    <a:pt x="13366" y="194422"/>
                    <a:pt x="11125" y="212351"/>
                  </a:cubicBezTo>
                  <a:cubicBezTo>
                    <a:pt x="4541" y="266000"/>
                    <a:pt x="50485" y="293314"/>
                    <a:pt x="147416" y="293314"/>
                  </a:cubicBezTo>
                  <a:cubicBezTo>
                    <a:pt x="217173" y="293314"/>
                    <a:pt x="279926" y="277766"/>
                    <a:pt x="334134" y="247230"/>
                  </a:cubicBezTo>
                  <a:cubicBezTo>
                    <a:pt x="373355" y="225378"/>
                    <a:pt x="405712" y="193582"/>
                    <a:pt x="430505" y="153100"/>
                  </a:cubicBezTo>
                  <a:cubicBezTo>
                    <a:pt x="442131" y="134331"/>
                    <a:pt x="449835" y="117101"/>
                    <a:pt x="453337" y="101974"/>
                  </a:cubicBezTo>
                  <a:moveTo>
                    <a:pt x="298696" y="150719"/>
                  </a:moveTo>
                  <a:cubicBezTo>
                    <a:pt x="289591" y="165147"/>
                    <a:pt x="279366" y="178174"/>
                    <a:pt x="268020" y="189379"/>
                  </a:cubicBezTo>
                  <a:cubicBezTo>
                    <a:pt x="242806" y="213752"/>
                    <a:pt x="215212" y="226079"/>
                    <a:pt x="185936" y="226079"/>
                  </a:cubicBezTo>
                  <a:cubicBezTo>
                    <a:pt x="173890" y="226079"/>
                    <a:pt x="164645" y="223838"/>
                    <a:pt x="158762" y="219495"/>
                  </a:cubicBezTo>
                  <a:cubicBezTo>
                    <a:pt x="143774" y="208850"/>
                    <a:pt x="146716" y="186578"/>
                    <a:pt x="167587" y="153240"/>
                  </a:cubicBezTo>
                  <a:cubicBezTo>
                    <a:pt x="176552" y="138533"/>
                    <a:pt x="186917" y="125366"/>
                    <a:pt x="198263" y="114300"/>
                  </a:cubicBezTo>
                  <a:cubicBezTo>
                    <a:pt x="223616" y="89927"/>
                    <a:pt x="251351" y="77601"/>
                    <a:pt x="280486" y="77601"/>
                  </a:cubicBezTo>
                  <a:cubicBezTo>
                    <a:pt x="291972" y="77601"/>
                    <a:pt x="300937" y="79842"/>
                    <a:pt x="307240" y="84184"/>
                  </a:cubicBezTo>
                  <a:cubicBezTo>
                    <a:pt x="315925" y="90207"/>
                    <a:pt x="318586" y="100433"/>
                    <a:pt x="315224" y="114300"/>
                  </a:cubicBezTo>
                  <a:cubicBezTo>
                    <a:pt x="312843" y="124385"/>
                    <a:pt x="307380" y="136572"/>
                    <a:pt x="298696" y="15071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E549BCF-0991-45BC-B3C9-FBCD7DDDB20F}"/>
                </a:ext>
              </a:extLst>
            </p:cNvPr>
            <p:cNvSpPr/>
            <p:nvPr/>
          </p:nvSpPr>
          <p:spPr>
            <a:xfrm>
              <a:off x="19390285" y="10557949"/>
              <a:ext cx="322169" cy="280147"/>
            </a:xfrm>
            <a:custGeom>
              <a:avLst/>
              <a:gdLst>
                <a:gd name="connsiteX0" fmla="*/ 185457 w 322169"/>
                <a:gd name="connsiteY0" fmla="*/ 208009 h 280147"/>
                <a:gd name="connsiteX1" fmla="*/ 307181 w 322169"/>
                <a:gd name="connsiteY1" fmla="*/ 10506 h 280147"/>
                <a:gd name="connsiteX2" fmla="*/ 176213 w 322169"/>
                <a:gd name="connsiteY2" fmla="*/ 10506 h 280147"/>
                <a:gd name="connsiteX3" fmla="*/ 10506 w 322169"/>
                <a:gd name="connsiteY3" fmla="*/ 279727 h 280147"/>
                <a:gd name="connsiteX4" fmla="*/ 274824 w 322169"/>
                <a:gd name="connsiteY4" fmla="*/ 279727 h 280147"/>
                <a:gd name="connsiteX5" fmla="*/ 318948 w 322169"/>
                <a:gd name="connsiteY5" fmla="*/ 208009 h 280147"/>
                <a:gd name="connsiteX6" fmla="*/ 185457 w 322169"/>
                <a:gd name="connsiteY6" fmla="*/ 208009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69" h="280147">
                  <a:moveTo>
                    <a:pt x="185457" y="208009"/>
                  </a:moveTo>
                  <a:cubicBezTo>
                    <a:pt x="191621" y="198064"/>
                    <a:pt x="307181" y="10506"/>
                    <a:pt x="307181" y="10506"/>
                  </a:cubicBezTo>
                  <a:lnTo>
                    <a:pt x="176213" y="10506"/>
                  </a:lnTo>
                  <a:lnTo>
                    <a:pt x="10506" y="279727"/>
                  </a:lnTo>
                  <a:lnTo>
                    <a:pt x="274824" y="279727"/>
                  </a:lnTo>
                  <a:lnTo>
                    <a:pt x="318948" y="208009"/>
                  </a:lnTo>
                  <a:lnTo>
                    <a:pt x="185457" y="20800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1916264-7DC6-4F48-9E7D-BAB5067DEA0A}"/>
                </a:ext>
              </a:extLst>
            </p:cNvPr>
            <p:cNvSpPr/>
            <p:nvPr/>
          </p:nvSpPr>
          <p:spPr>
            <a:xfrm>
              <a:off x="18285105" y="10866111"/>
              <a:ext cx="140074" cy="84044"/>
            </a:xfrm>
            <a:custGeom>
              <a:avLst/>
              <a:gdLst>
                <a:gd name="connsiteX0" fmla="*/ 56170 w 140073"/>
                <a:gd name="connsiteY0" fmla="*/ 10506 h 84044"/>
                <a:gd name="connsiteX1" fmla="*/ 141614 w 140073"/>
                <a:gd name="connsiteY1" fmla="*/ 10506 h 84044"/>
                <a:gd name="connsiteX2" fmla="*/ 132510 w 140073"/>
                <a:gd name="connsiteY2" fmla="*/ 25353 h 84044"/>
                <a:gd name="connsiteX3" fmla="*/ 77741 w 140073"/>
                <a:gd name="connsiteY3" fmla="*/ 25353 h 84044"/>
                <a:gd name="connsiteX4" fmla="*/ 70037 w 140073"/>
                <a:gd name="connsiteY4" fmla="*/ 35579 h 84044"/>
                <a:gd name="connsiteX5" fmla="*/ 100713 w 140073"/>
                <a:gd name="connsiteY5" fmla="*/ 35579 h 84044"/>
                <a:gd name="connsiteX6" fmla="*/ 90207 w 140073"/>
                <a:gd name="connsiteY6" fmla="*/ 50426 h 84044"/>
                <a:gd name="connsiteX7" fmla="*/ 59671 w 140073"/>
                <a:gd name="connsiteY7" fmla="*/ 50426 h 84044"/>
                <a:gd name="connsiteX8" fmla="*/ 49166 w 140073"/>
                <a:gd name="connsiteY8" fmla="*/ 65134 h 84044"/>
                <a:gd name="connsiteX9" fmla="*/ 103795 w 140073"/>
                <a:gd name="connsiteY9" fmla="*/ 65134 h 84044"/>
                <a:gd name="connsiteX10" fmla="*/ 94690 w 140073"/>
                <a:gd name="connsiteY10" fmla="*/ 79982 h 84044"/>
                <a:gd name="connsiteX11" fmla="*/ 10506 w 140073"/>
                <a:gd name="connsiteY11" fmla="*/ 79982 h 84044"/>
                <a:gd name="connsiteX12" fmla="*/ 56170 w 140073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073" h="84044">
                  <a:moveTo>
                    <a:pt x="56170" y="10506"/>
                  </a:moveTo>
                  <a:lnTo>
                    <a:pt x="141614" y="10506"/>
                  </a:lnTo>
                  <a:lnTo>
                    <a:pt x="132510" y="25353"/>
                  </a:lnTo>
                  <a:lnTo>
                    <a:pt x="77741" y="25353"/>
                  </a:lnTo>
                  <a:lnTo>
                    <a:pt x="70037" y="35579"/>
                  </a:lnTo>
                  <a:lnTo>
                    <a:pt x="100713" y="35579"/>
                  </a:lnTo>
                  <a:lnTo>
                    <a:pt x="90207" y="50426"/>
                  </a:lnTo>
                  <a:lnTo>
                    <a:pt x="59671" y="50426"/>
                  </a:lnTo>
                  <a:lnTo>
                    <a:pt x="49166" y="65134"/>
                  </a:lnTo>
                  <a:lnTo>
                    <a:pt x="103795" y="65134"/>
                  </a:lnTo>
                  <a:lnTo>
                    <a:pt x="94690" y="79982"/>
                  </a:lnTo>
                  <a:lnTo>
                    <a:pt x="10506" y="79982"/>
                  </a:lnTo>
                  <a:lnTo>
                    <a:pt x="561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B27DEF6-6020-484B-A90F-95BCE3CC66BB}"/>
                </a:ext>
              </a:extLst>
            </p:cNvPr>
            <p:cNvSpPr/>
            <p:nvPr/>
          </p:nvSpPr>
          <p:spPr>
            <a:xfrm>
              <a:off x="19225699" y="10866111"/>
              <a:ext cx="140074" cy="84044"/>
            </a:xfrm>
            <a:custGeom>
              <a:avLst/>
              <a:gdLst>
                <a:gd name="connsiteX0" fmla="*/ 56170 w 140073"/>
                <a:gd name="connsiteY0" fmla="*/ 10506 h 84044"/>
                <a:gd name="connsiteX1" fmla="*/ 141614 w 140073"/>
                <a:gd name="connsiteY1" fmla="*/ 10506 h 84044"/>
                <a:gd name="connsiteX2" fmla="*/ 131109 w 140073"/>
                <a:gd name="connsiteY2" fmla="*/ 25353 h 84044"/>
                <a:gd name="connsiteX3" fmla="*/ 76480 w 140073"/>
                <a:gd name="connsiteY3" fmla="*/ 25353 h 84044"/>
                <a:gd name="connsiteX4" fmla="*/ 68776 w 140073"/>
                <a:gd name="connsiteY4" fmla="*/ 35579 h 84044"/>
                <a:gd name="connsiteX5" fmla="*/ 99452 w 140073"/>
                <a:gd name="connsiteY5" fmla="*/ 35579 h 84044"/>
                <a:gd name="connsiteX6" fmla="*/ 88947 w 140073"/>
                <a:gd name="connsiteY6" fmla="*/ 50426 h 84044"/>
                <a:gd name="connsiteX7" fmla="*/ 59671 w 140073"/>
                <a:gd name="connsiteY7" fmla="*/ 50426 h 84044"/>
                <a:gd name="connsiteX8" fmla="*/ 49166 w 140073"/>
                <a:gd name="connsiteY8" fmla="*/ 65134 h 84044"/>
                <a:gd name="connsiteX9" fmla="*/ 103795 w 140073"/>
                <a:gd name="connsiteY9" fmla="*/ 65134 h 84044"/>
                <a:gd name="connsiteX10" fmla="*/ 93289 w 140073"/>
                <a:gd name="connsiteY10" fmla="*/ 79982 h 84044"/>
                <a:gd name="connsiteX11" fmla="*/ 10506 w 140073"/>
                <a:gd name="connsiteY11" fmla="*/ 79982 h 84044"/>
                <a:gd name="connsiteX12" fmla="*/ 56170 w 140073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073" h="84044">
                  <a:moveTo>
                    <a:pt x="56170" y="10506"/>
                  </a:moveTo>
                  <a:lnTo>
                    <a:pt x="141614" y="10506"/>
                  </a:lnTo>
                  <a:lnTo>
                    <a:pt x="131109" y="25353"/>
                  </a:lnTo>
                  <a:lnTo>
                    <a:pt x="76480" y="25353"/>
                  </a:lnTo>
                  <a:lnTo>
                    <a:pt x="68776" y="35579"/>
                  </a:lnTo>
                  <a:lnTo>
                    <a:pt x="99452" y="35579"/>
                  </a:lnTo>
                  <a:lnTo>
                    <a:pt x="88947" y="50426"/>
                  </a:lnTo>
                  <a:lnTo>
                    <a:pt x="59671" y="50426"/>
                  </a:lnTo>
                  <a:lnTo>
                    <a:pt x="49166" y="65134"/>
                  </a:lnTo>
                  <a:lnTo>
                    <a:pt x="103795" y="65134"/>
                  </a:lnTo>
                  <a:lnTo>
                    <a:pt x="93289" y="79982"/>
                  </a:lnTo>
                  <a:lnTo>
                    <a:pt x="10506" y="79982"/>
                  </a:lnTo>
                  <a:lnTo>
                    <a:pt x="561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8138B19-BF1E-49D0-893F-77F28D00B18A}"/>
                </a:ext>
              </a:extLst>
            </p:cNvPr>
            <p:cNvSpPr/>
            <p:nvPr/>
          </p:nvSpPr>
          <p:spPr>
            <a:xfrm>
              <a:off x="19531200" y="10866111"/>
              <a:ext cx="112059" cy="84044"/>
            </a:xfrm>
            <a:custGeom>
              <a:avLst/>
              <a:gdLst>
                <a:gd name="connsiteX0" fmla="*/ 56169 w 112058"/>
                <a:gd name="connsiteY0" fmla="*/ 10506 h 84044"/>
                <a:gd name="connsiteX1" fmla="*/ 86705 w 112058"/>
                <a:gd name="connsiteY1" fmla="*/ 10506 h 84044"/>
                <a:gd name="connsiteX2" fmla="*/ 49166 w 112058"/>
                <a:gd name="connsiteY2" fmla="*/ 65134 h 84044"/>
                <a:gd name="connsiteX3" fmla="*/ 103935 w 112058"/>
                <a:gd name="connsiteY3" fmla="*/ 65134 h 84044"/>
                <a:gd name="connsiteX4" fmla="*/ 93289 w 112058"/>
                <a:gd name="connsiteY4" fmla="*/ 79982 h 84044"/>
                <a:gd name="connsiteX5" fmla="*/ 10506 w 112058"/>
                <a:gd name="connsiteY5" fmla="*/ 79982 h 84044"/>
                <a:gd name="connsiteX6" fmla="*/ 56169 w 112058"/>
                <a:gd name="connsiteY6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058" h="84044">
                  <a:moveTo>
                    <a:pt x="56169" y="10506"/>
                  </a:moveTo>
                  <a:lnTo>
                    <a:pt x="86705" y="10506"/>
                  </a:lnTo>
                  <a:lnTo>
                    <a:pt x="49166" y="65134"/>
                  </a:lnTo>
                  <a:lnTo>
                    <a:pt x="103935" y="65134"/>
                  </a:lnTo>
                  <a:lnTo>
                    <a:pt x="93289" y="79982"/>
                  </a:lnTo>
                  <a:lnTo>
                    <a:pt x="10506" y="79982"/>
                  </a:lnTo>
                  <a:lnTo>
                    <a:pt x="5616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51AB165-99E9-47C4-A9F7-64040B9180FF}"/>
                </a:ext>
              </a:extLst>
            </p:cNvPr>
            <p:cNvSpPr/>
            <p:nvPr/>
          </p:nvSpPr>
          <p:spPr>
            <a:xfrm>
              <a:off x="19012507" y="10866111"/>
              <a:ext cx="154081" cy="84044"/>
            </a:xfrm>
            <a:custGeom>
              <a:avLst/>
              <a:gdLst>
                <a:gd name="connsiteX0" fmla="*/ 58831 w 154080"/>
                <a:gd name="connsiteY0" fmla="*/ 10506 h 84044"/>
                <a:gd name="connsiteX1" fmla="*/ 90768 w 154080"/>
                <a:gd name="connsiteY1" fmla="*/ 10506 h 84044"/>
                <a:gd name="connsiteX2" fmla="*/ 102954 w 154080"/>
                <a:gd name="connsiteY2" fmla="*/ 44543 h 84044"/>
                <a:gd name="connsiteX3" fmla="*/ 125506 w 154080"/>
                <a:gd name="connsiteY3" fmla="*/ 10506 h 84044"/>
                <a:gd name="connsiteX4" fmla="*/ 156182 w 154080"/>
                <a:gd name="connsiteY4" fmla="*/ 10506 h 84044"/>
                <a:gd name="connsiteX5" fmla="*/ 109257 w 154080"/>
                <a:gd name="connsiteY5" fmla="*/ 79982 h 84044"/>
                <a:gd name="connsiteX6" fmla="*/ 81242 w 154080"/>
                <a:gd name="connsiteY6" fmla="*/ 79982 h 84044"/>
                <a:gd name="connsiteX7" fmla="*/ 67936 w 154080"/>
                <a:gd name="connsiteY7" fmla="*/ 41602 h 84044"/>
                <a:gd name="connsiteX8" fmla="*/ 41181 w 154080"/>
                <a:gd name="connsiteY8" fmla="*/ 79982 h 84044"/>
                <a:gd name="connsiteX9" fmla="*/ 10506 w 154080"/>
                <a:gd name="connsiteY9" fmla="*/ 79982 h 84044"/>
                <a:gd name="connsiteX10" fmla="*/ 58831 w 154080"/>
                <a:gd name="connsiteY10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4080" h="84044">
                  <a:moveTo>
                    <a:pt x="58831" y="10506"/>
                  </a:moveTo>
                  <a:lnTo>
                    <a:pt x="90768" y="10506"/>
                  </a:lnTo>
                  <a:lnTo>
                    <a:pt x="102954" y="44543"/>
                  </a:lnTo>
                  <a:lnTo>
                    <a:pt x="125506" y="10506"/>
                  </a:lnTo>
                  <a:lnTo>
                    <a:pt x="156182" y="10506"/>
                  </a:lnTo>
                  <a:lnTo>
                    <a:pt x="109257" y="79982"/>
                  </a:lnTo>
                  <a:lnTo>
                    <a:pt x="81242" y="79982"/>
                  </a:lnTo>
                  <a:lnTo>
                    <a:pt x="67936" y="41602"/>
                  </a:lnTo>
                  <a:lnTo>
                    <a:pt x="41181" y="79982"/>
                  </a:lnTo>
                  <a:lnTo>
                    <a:pt x="10506" y="79982"/>
                  </a:lnTo>
                  <a:lnTo>
                    <a:pt x="58831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144CB44-C7F8-4344-884C-08ADA569A6F9}"/>
                </a:ext>
              </a:extLst>
            </p:cNvPr>
            <p:cNvSpPr/>
            <p:nvPr/>
          </p:nvSpPr>
          <p:spPr>
            <a:xfrm>
              <a:off x="18481488" y="10866111"/>
              <a:ext cx="140074" cy="84044"/>
            </a:xfrm>
            <a:custGeom>
              <a:avLst/>
              <a:gdLst>
                <a:gd name="connsiteX0" fmla="*/ 56029 w 140073"/>
                <a:gd name="connsiteY0" fmla="*/ 10506 h 84044"/>
                <a:gd name="connsiteX1" fmla="*/ 141614 w 140073"/>
                <a:gd name="connsiteY1" fmla="*/ 10506 h 84044"/>
                <a:gd name="connsiteX2" fmla="*/ 130969 w 140073"/>
                <a:gd name="connsiteY2" fmla="*/ 25353 h 84044"/>
                <a:gd name="connsiteX3" fmla="*/ 76340 w 140073"/>
                <a:gd name="connsiteY3" fmla="*/ 25353 h 84044"/>
                <a:gd name="connsiteX4" fmla="*/ 68636 w 140073"/>
                <a:gd name="connsiteY4" fmla="*/ 35579 h 84044"/>
                <a:gd name="connsiteX5" fmla="*/ 103374 w 140073"/>
                <a:gd name="connsiteY5" fmla="*/ 35579 h 84044"/>
                <a:gd name="connsiteX6" fmla="*/ 92869 w 140073"/>
                <a:gd name="connsiteY6" fmla="*/ 50426 h 84044"/>
                <a:gd name="connsiteX7" fmla="*/ 58130 w 140073"/>
                <a:gd name="connsiteY7" fmla="*/ 50426 h 84044"/>
                <a:gd name="connsiteX8" fmla="*/ 38520 w 140073"/>
                <a:gd name="connsiteY8" fmla="*/ 79982 h 84044"/>
                <a:gd name="connsiteX9" fmla="*/ 10506 w 140073"/>
                <a:gd name="connsiteY9" fmla="*/ 79982 h 84044"/>
                <a:gd name="connsiteX10" fmla="*/ 56029 w 140073"/>
                <a:gd name="connsiteY10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073" h="84044">
                  <a:moveTo>
                    <a:pt x="56029" y="10506"/>
                  </a:moveTo>
                  <a:lnTo>
                    <a:pt x="141614" y="10506"/>
                  </a:lnTo>
                  <a:lnTo>
                    <a:pt x="130969" y="25353"/>
                  </a:lnTo>
                  <a:lnTo>
                    <a:pt x="76340" y="25353"/>
                  </a:lnTo>
                  <a:lnTo>
                    <a:pt x="68636" y="35579"/>
                  </a:lnTo>
                  <a:lnTo>
                    <a:pt x="103374" y="35579"/>
                  </a:lnTo>
                  <a:lnTo>
                    <a:pt x="92869" y="50426"/>
                  </a:lnTo>
                  <a:lnTo>
                    <a:pt x="58130" y="50426"/>
                  </a:lnTo>
                  <a:lnTo>
                    <a:pt x="38520" y="79982"/>
                  </a:lnTo>
                  <a:lnTo>
                    <a:pt x="10506" y="79982"/>
                  </a:lnTo>
                  <a:lnTo>
                    <a:pt x="5602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C0C57D7-1211-4597-A771-9B292F4849B9}"/>
                </a:ext>
              </a:extLst>
            </p:cNvPr>
            <p:cNvSpPr/>
            <p:nvPr/>
          </p:nvSpPr>
          <p:spPr>
            <a:xfrm>
              <a:off x="19473629" y="10866111"/>
              <a:ext cx="98051" cy="84044"/>
            </a:xfrm>
            <a:custGeom>
              <a:avLst/>
              <a:gdLst>
                <a:gd name="connsiteX0" fmla="*/ 89647 w 98051"/>
                <a:gd name="connsiteY0" fmla="*/ 10506 h 84044"/>
                <a:gd name="connsiteX1" fmla="*/ 41322 w 98051"/>
                <a:gd name="connsiteY1" fmla="*/ 79982 h 84044"/>
                <a:gd name="connsiteX2" fmla="*/ 10506 w 98051"/>
                <a:gd name="connsiteY2" fmla="*/ 79982 h 84044"/>
                <a:gd name="connsiteX3" fmla="*/ 58551 w 98051"/>
                <a:gd name="connsiteY3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51" h="84044">
                  <a:moveTo>
                    <a:pt x="89647" y="10506"/>
                  </a:moveTo>
                  <a:lnTo>
                    <a:pt x="41322" y="79982"/>
                  </a:lnTo>
                  <a:lnTo>
                    <a:pt x="10506" y="79982"/>
                  </a:lnTo>
                  <a:lnTo>
                    <a:pt x="58551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DFC40FF-1A6D-4379-80B0-9B1650CC8E8E}"/>
                </a:ext>
              </a:extLst>
            </p:cNvPr>
            <p:cNvSpPr/>
            <p:nvPr/>
          </p:nvSpPr>
          <p:spPr>
            <a:xfrm>
              <a:off x="18778724" y="10866111"/>
              <a:ext cx="168088" cy="84044"/>
            </a:xfrm>
            <a:custGeom>
              <a:avLst/>
              <a:gdLst>
                <a:gd name="connsiteX0" fmla="*/ 57570 w 168088"/>
                <a:gd name="connsiteY0" fmla="*/ 10506 h 84044"/>
                <a:gd name="connsiteX1" fmla="*/ 89507 w 168088"/>
                <a:gd name="connsiteY1" fmla="*/ 10506 h 84044"/>
                <a:gd name="connsiteX2" fmla="*/ 87266 w 168088"/>
                <a:gd name="connsiteY2" fmla="*/ 47485 h 84044"/>
                <a:gd name="connsiteX3" fmla="*/ 140214 w 168088"/>
                <a:gd name="connsiteY3" fmla="*/ 10506 h 84044"/>
                <a:gd name="connsiteX4" fmla="*/ 169629 w 168088"/>
                <a:gd name="connsiteY4" fmla="*/ 10506 h 84044"/>
                <a:gd name="connsiteX5" fmla="*/ 122704 w 168088"/>
                <a:gd name="connsiteY5" fmla="*/ 79982 h 84044"/>
                <a:gd name="connsiteX6" fmla="*/ 91888 w 168088"/>
                <a:gd name="connsiteY6" fmla="*/ 79982 h 84044"/>
                <a:gd name="connsiteX7" fmla="*/ 111639 w 168088"/>
                <a:gd name="connsiteY7" fmla="*/ 50426 h 84044"/>
                <a:gd name="connsiteX8" fmla="*/ 63734 w 168088"/>
                <a:gd name="connsiteY8" fmla="*/ 84464 h 84044"/>
                <a:gd name="connsiteX9" fmla="*/ 65695 w 168088"/>
                <a:gd name="connsiteY9" fmla="*/ 44543 h 84044"/>
                <a:gd name="connsiteX10" fmla="*/ 40761 w 168088"/>
                <a:gd name="connsiteY10" fmla="*/ 81523 h 84044"/>
                <a:gd name="connsiteX11" fmla="*/ 10506 w 168088"/>
                <a:gd name="connsiteY11" fmla="*/ 79982 h 84044"/>
                <a:gd name="connsiteX12" fmla="*/ 57570 w 168088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088" h="84044">
                  <a:moveTo>
                    <a:pt x="57570" y="10506"/>
                  </a:moveTo>
                  <a:lnTo>
                    <a:pt x="89507" y="10506"/>
                  </a:lnTo>
                  <a:lnTo>
                    <a:pt x="87266" y="47485"/>
                  </a:lnTo>
                  <a:lnTo>
                    <a:pt x="140214" y="10506"/>
                  </a:lnTo>
                  <a:lnTo>
                    <a:pt x="169629" y="10506"/>
                  </a:lnTo>
                  <a:lnTo>
                    <a:pt x="122704" y="79982"/>
                  </a:lnTo>
                  <a:lnTo>
                    <a:pt x="91888" y="79982"/>
                  </a:lnTo>
                  <a:lnTo>
                    <a:pt x="111639" y="50426"/>
                  </a:lnTo>
                  <a:lnTo>
                    <a:pt x="63734" y="84464"/>
                  </a:lnTo>
                  <a:lnTo>
                    <a:pt x="65695" y="44543"/>
                  </a:lnTo>
                  <a:lnTo>
                    <a:pt x="40761" y="81523"/>
                  </a:lnTo>
                  <a:lnTo>
                    <a:pt x="10506" y="79982"/>
                  </a:lnTo>
                  <a:lnTo>
                    <a:pt x="575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BADF2C7-BE3F-4A03-82BC-49EFEF2E3ED7}"/>
                </a:ext>
              </a:extLst>
            </p:cNvPr>
            <p:cNvSpPr/>
            <p:nvPr/>
          </p:nvSpPr>
          <p:spPr>
            <a:xfrm>
              <a:off x="18584589" y="10861628"/>
              <a:ext cx="126066" cy="84044"/>
            </a:xfrm>
            <a:custGeom>
              <a:avLst/>
              <a:gdLst>
                <a:gd name="connsiteX0" fmla="*/ 91321 w 126066"/>
                <a:gd name="connsiteY0" fmla="*/ 10506 h 84044"/>
                <a:gd name="connsiteX1" fmla="*/ 119756 w 126066"/>
                <a:gd name="connsiteY1" fmla="*/ 47485 h 84044"/>
                <a:gd name="connsiteX2" fmla="*/ 42996 w 126066"/>
                <a:gd name="connsiteY2" fmla="*/ 87406 h 84044"/>
                <a:gd name="connsiteX3" fmla="*/ 16382 w 126066"/>
                <a:gd name="connsiteY3" fmla="*/ 49026 h 84044"/>
                <a:gd name="connsiteX4" fmla="*/ 91321 w 126066"/>
                <a:gd name="connsiteY4" fmla="*/ 10506 h 84044"/>
                <a:gd name="connsiteX5" fmla="*/ 91321 w 126066"/>
                <a:gd name="connsiteY5" fmla="*/ 10506 h 84044"/>
                <a:gd name="connsiteX6" fmla="*/ 79275 w 126066"/>
                <a:gd name="connsiteY6" fmla="*/ 29836 h 84044"/>
                <a:gd name="connsiteX7" fmla="*/ 48599 w 126066"/>
                <a:gd name="connsiteY7" fmla="*/ 49026 h 84044"/>
                <a:gd name="connsiteX8" fmla="*/ 54762 w 126066"/>
                <a:gd name="connsiteY8" fmla="*/ 69757 h 84044"/>
                <a:gd name="connsiteX9" fmla="*/ 87399 w 126066"/>
                <a:gd name="connsiteY9" fmla="*/ 49026 h 84044"/>
                <a:gd name="connsiteX10" fmla="*/ 79275 w 126066"/>
                <a:gd name="connsiteY10" fmla="*/ 29836 h 84044"/>
                <a:gd name="connsiteX11" fmla="*/ 79275 w 126066"/>
                <a:gd name="connsiteY11" fmla="*/ 2983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84044">
                  <a:moveTo>
                    <a:pt x="91321" y="10506"/>
                  </a:moveTo>
                  <a:cubicBezTo>
                    <a:pt x="124659" y="10506"/>
                    <a:pt x="133623" y="26754"/>
                    <a:pt x="119756" y="47485"/>
                  </a:cubicBezTo>
                  <a:cubicBezTo>
                    <a:pt x="105329" y="69617"/>
                    <a:pt x="78294" y="85865"/>
                    <a:pt x="42996" y="87406"/>
                  </a:cubicBezTo>
                  <a:cubicBezTo>
                    <a:pt x="10919" y="87406"/>
                    <a:pt x="3775" y="69617"/>
                    <a:pt x="16382" y="49026"/>
                  </a:cubicBezTo>
                  <a:cubicBezTo>
                    <a:pt x="30389" y="28295"/>
                    <a:pt x="59244" y="10506"/>
                    <a:pt x="91321" y="10506"/>
                  </a:cubicBezTo>
                  <a:lnTo>
                    <a:pt x="91321" y="10506"/>
                  </a:lnTo>
                  <a:close/>
                  <a:moveTo>
                    <a:pt x="79275" y="29836"/>
                  </a:moveTo>
                  <a:cubicBezTo>
                    <a:pt x="67369" y="29836"/>
                    <a:pt x="54902" y="38660"/>
                    <a:pt x="48599" y="49026"/>
                  </a:cubicBezTo>
                  <a:cubicBezTo>
                    <a:pt x="40475" y="60792"/>
                    <a:pt x="42716" y="69757"/>
                    <a:pt x="54762" y="69757"/>
                  </a:cubicBezTo>
                  <a:cubicBezTo>
                    <a:pt x="66808" y="69757"/>
                    <a:pt x="79695" y="59391"/>
                    <a:pt x="87399" y="49026"/>
                  </a:cubicBezTo>
                  <a:cubicBezTo>
                    <a:pt x="93983" y="37260"/>
                    <a:pt x="92582" y="29836"/>
                    <a:pt x="79275" y="29836"/>
                  </a:cubicBezTo>
                  <a:lnTo>
                    <a:pt x="79275" y="298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28DADFC0-DC67-4BA3-8FB9-82508A4D64AB}"/>
                </a:ext>
              </a:extLst>
            </p:cNvPr>
            <p:cNvSpPr/>
            <p:nvPr/>
          </p:nvSpPr>
          <p:spPr>
            <a:xfrm>
              <a:off x="19374184" y="10861628"/>
              <a:ext cx="126066" cy="84044"/>
            </a:xfrm>
            <a:custGeom>
              <a:avLst/>
              <a:gdLst>
                <a:gd name="connsiteX0" fmla="*/ 91321 w 126066"/>
                <a:gd name="connsiteY0" fmla="*/ 10506 h 84044"/>
                <a:gd name="connsiteX1" fmla="*/ 119756 w 126066"/>
                <a:gd name="connsiteY1" fmla="*/ 47485 h 84044"/>
                <a:gd name="connsiteX2" fmla="*/ 42996 w 126066"/>
                <a:gd name="connsiteY2" fmla="*/ 87406 h 84044"/>
                <a:gd name="connsiteX3" fmla="*/ 16382 w 126066"/>
                <a:gd name="connsiteY3" fmla="*/ 49026 h 84044"/>
                <a:gd name="connsiteX4" fmla="*/ 91321 w 126066"/>
                <a:gd name="connsiteY4" fmla="*/ 10506 h 84044"/>
                <a:gd name="connsiteX5" fmla="*/ 91321 w 126066"/>
                <a:gd name="connsiteY5" fmla="*/ 10506 h 84044"/>
                <a:gd name="connsiteX6" fmla="*/ 79275 w 126066"/>
                <a:gd name="connsiteY6" fmla="*/ 29836 h 84044"/>
                <a:gd name="connsiteX7" fmla="*/ 48459 w 126066"/>
                <a:gd name="connsiteY7" fmla="*/ 49026 h 84044"/>
                <a:gd name="connsiteX8" fmla="*/ 54622 w 126066"/>
                <a:gd name="connsiteY8" fmla="*/ 69757 h 84044"/>
                <a:gd name="connsiteX9" fmla="*/ 87259 w 126066"/>
                <a:gd name="connsiteY9" fmla="*/ 49026 h 84044"/>
                <a:gd name="connsiteX10" fmla="*/ 79275 w 126066"/>
                <a:gd name="connsiteY10" fmla="*/ 29836 h 84044"/>
                <a:gd name="connsiteX11" fmla="*/ 79275 w 126066"/>
                <a:gd name="connsiteY11" fmla="*/ 2983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84044">
                  <a:moveTo>
                    <a:pt x="91321" y="10506"/>
                  </a:moveTo>
                  <a:cubicBezTo>
                    <a:pt x="124659" y="10506"/>
                    <a:pt x="133623" y="26754"/>
                    <a:pt x="119756" y="47485"/>
                  </a:cubicBezTo>
                  <a:cubicBezTo>
                    <a:pt x="105329" y="69617"/>
                    <a:pt x="78294" y="85865"/>
                    <a:pt x="42996" y="87406"/>
                  </a:cubicBezTo>
                  <a:cubicBezTo>
                    <a:pt x="10919" y="87406"/>
                    <a:pt x="3775" y="69617"/>
                    <a:pt x="16382" y="49026"/>
                  </a:cubicBezTo>
                  <a:cubicBezTo>
                    <a:pt x="30529" y="28295"/>
                    <a:pt x="59385" y="10506"/>
                    <a:pt x="91321" y="10506"/>
                  </a:cubicBezTo>
                  <a:lnTo>
                    <a:pt x="91321" y="10506"/>
                  </a:lnTo>
                  <a:close/>
                  <a:moveTo>
                    <a:pt x="79275" y="29836"/>
                  </a:moveTo>
                  <a:cubicBezTo>
                    <a:pt x="67229" y="29836"/>
                    <a:pt x="54762" y="38660"/>
                    <a:pt x="48459" y="49026"/>
                  </a:cubicBezTo>
                  <a:cubicBezTo>
                    <a:pt x="40335" y="60792"/>
                    <a:pt x="42576" y="69757"/>
                    <a:pt x="54622" y="69757"/>
                  </a:cubicBezTo>
                  <a:cubicBezTo>
                    <a:pt x="66668" y="69757"/>
                    <a:pt x="79555" y="59391"/>
                    <a:pt x="87259" y="49026"/>
                  </a:cubicBezTo>
                  <a:cubicBezTo>
                    <a:pt x="94123" y="37260"/>
                    <a:pt x="92582" y="29836"/>
                    <a:pt x="79275" y="29836"/>
                  </a:cubicBezTo>
                  <a:lnTo>
                    <a:pt x="79275" y="298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B5BE2F69-1BBF-4F73-8117-EF89231F12D6}"/>
                </a:ext>
              </a:extLst>
            </p:cNvPr>
            <p:cNvSpPr/>
            <p:nvPr/>
          </p:nvSpPr>
          <p:spPr>
            <a:xfrm>
              <a:off x="19138521" y="10861628"/>
              <a:ext cx="126066" cy="98051"/>
            </a:xfrm>
            <a:custGeom>
              <a:avLst/>
              <a:gdLst>
                <a:gd name="connsiteX0" fmla="*/ 88159 w 126066"/>
                <a:gd name="connsiteY0" fmla="*/ 10506 h 98051"/>
                <a:gd name="connsiteX1" fmla="*/ 119816 w 126066"/>
                <a:gd name="connsiteY1" fmla="*/ 34178 h 98051"/>
                <a:gd name="connsiteX2" fmla="*/ 88999 w 126066"/>
                <a:gd name="connsiteY2" fmla="*/ 38660 h 98051"/>
                <a:gd name="connsiteX3" fmla="*/ 77373 w 126066"/>
                <a:gd name="connsiteY3" fmla="*/ 29836 h 98051"/>
                <a:gd name="connsiteX4" fmla="*/ 46557 w 126066"/>
                <a:gd name="connsiteY4" fmla="*/ 49026 h 98051"/>
                <a:gd name="connsiteX5" fmla="*/ 52720 w 126066"/>
                <a:gd name="connsiteY5" fmla="*/ 69757 h 98051"/>
                <a:gd name="connsiteX6" fmla="*/ 78214 w 126066"/>
                <a:gd name="connsiteY6" fmla="*/ 57990 h 98051"/>
                <a:gd name="connsiteX7" fmla="*/ 98384 w 126066"/>
                <a:gd name="connsiteY7" fmla="*/ 65414 h 98051"/>
                <a:gd name="connsiteX8" fmla="*/ 41234 w 126066"/>
                <a:gd name="connsiteY8" fmla="*/ 87546 h 98051"/>
                <a:gd name="connsiteX9" fmla="*/ 17282 w 126066"/>
                <a:gd name="connsiteY9" fmla="*/ 49166 h 98051"/>
                <a:gd name="connsiteX10" fmla="*/ 88159 w 126066"/>
                <a:gd name="connsiteY10" fmla="*/ 10506 h 98051"/>
                <a:gd name="connsiteX11" fmla="*/ 88159 w 126066"/>
                <a:gd name="connsiteY11" fmla="*/ 10506 h 9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98051">
                  <a:moveTo>
                    <a:pt x="88159" y="10506"/>
                  </a:moveTo>
                  <a:cubicBezTo>
                    <a:pt x="112112" y="10506"/>
                    <a:pt x="122337" y="19330"/>
                    <a:pt x="119816" y="34178"/>
                  </a:cubicBezTo>
                  <a:lnTo>
                    <a:pt x="88999" y="38660"/>
                  </a:lnTo>
                  <a:cubicBezTo>
                    <a:pt x="89700" y="32777"/>
                    <a:pt x="85358" y="29836"/>
                    <a:pt x="77373" y="29836"/>
                  </a:cubicBezTo>
                  <a:cubicBezTo>
                    <a:pt x="66728" y="29836"/>
                    <a:pt x="54261" y="38660"/>
                    <a:pt x="46557" y="49026"/>
                  </a:cubicBezTo>
                  <a:cubicBezTo>
                    <a:pt x="39834" y="60792"/>
                    <a:pt x="40674" y="69757"/>
                    <a:pt x="52720" y="69757"/>
                  </a:cubicBezTo>
                  <a:cubicBezTo>
                    <a:pt x="61965" y="69757"/>
                    <a:pt x="72191" y="63874"/>
                    <a:pt x="78214" y="57990"/>
                  </a:cubicBezTo>
                  <a:lnTo>
                    <a:pt x="98384" y="65414"/>
                  </a:lnTo>
                  <a:cubicBezTo>
                    <a:pt x="82976" y="78721"/>
                    <a:pt x="64487" y="86005"/>
                    <a:pt x="41234" y="87546"/>
                  </a:cubicBezTo>
                  <a:cubicBezTo>
                    <a:pt x="10558" y="87546"/>
                    <a:pt x="3414" y="69757"/>
                    <a:pt x="17282" y="49166"/>
                  </a:cubicBezTo>
                  <a:cubicBezTo>
                    <a:pt x="30029" y="28295"/>
                    <a:pt x="57483" y="10506"/>
                    <a:pt x="88159" y="10506"/>
                  </a:cubicBezTo>
                  <a:lnTo>
                    <a:pt x="8815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05B1E17-F86F-4E51-9209-572E488FDDC7}"/>
                </a:ext>
              </a:extLst>
            </p:cNvPr>
            <p:cNvSpPr/>
            <p:nvPr/>
          </p:nvSpPr>
          <p:spPr>
            <a:xfrm>
              <a:off x="18185093" y="10866111"/>
              <a:ext cx="140074" cy="84044"/>
            </a:xfrm>
            <a:custGeom>
              <a:avLst/>
              <a:gdLst>
                <a:gd name="connsiteX0" fmla="*/ 84044 w 140073"/>
                <a:gd name="connsiteY0" fmla="*/ 10506 h 84044"/>
                <a:gd name="connsiteX1" fmla="*/ 89367 w 140073"/>
                <a:gd name="connsiteY1" fmla="*/ 10506 h 84044"/>
                <a:gd name="connsiteX2" fmla="*/ 125366 w 140073"/>
                <a:gd name="connsiteY2" fmla="*/ 10506 h 84044"/>
                <a:gd name="connsiteX3" fmla="*/ 133070 w 140073"/>
                <a:gd name="connsiteY3" fmla="*/ 34178 h 84044"/>
                <a:gd name="connsiteX4" fmla="*/ 87966 w 140073"/>
                <a:gd name="connsiteY4" fmla="*/ 56310 h 84044"/>
                <a:gd name="connsiteX5" fmla="*/ 57290 w 140073"/>
                <a:gd name="connsiteY5" fmla="*/ 56310 h 84044"/>
                <a:gd name="connsiteX6" fmla="*/ 41042 w 140073"/>
                <a:gd name="connsiteY6" fmla="*/ 79982 h 84044"/>
                <a:gd name="connsiteX7" fmla="*/ 10506 w 140073"/>
                <a:gd name="connsiteY7" fmla="*/ 79982 h 84044"/>
                <a:gd name="connsiteX8" fmla="*/ 58691 w 140073"/>
                <a:gd name="connsiteY8" fmla="*/ 10506 h 84044"/>
                <a:gd name="connsiteX9" fmla="*/ 84044 w 140073"/>
                <a:gd name="connsiteY9" fmla="*/ 10506 h 84044"/>
                <a:gd name="connsiteX10" fmla="*/ 84044 w 140073"/>
                <a:gd name="connsiteY10" fmla="*/ 10506 h 84044"/>
                <a:gd name="connsiteX11" fmla="*/ 67936 w 140073"/>
                <a:gd name="connsiteY11" fmla="*/ 41602 h 84044"/>
                <a:gd name="connsiteX12" fmla="*/ 86565 w 140073"/>
                <a:gd name="connsiteY12" fmla="*/ 41602 h 84044"/>
                <a:gd name="connsiteX13" fmla="*/ 104355 w 140073"/>
                <a:gd name="connsiteY13" fmla="*/ 32777 h 84044"/>
                <a:gd name="connsiteX14" fmla="*/ 100293 w 140073"/>
                <a:gd name="connsiteY14" fmla="*/ 25353 h 84044"/>
                <a:gd name="connsiteX15" fmla="*/ 78861 w 140073"/>
                <a:gd name="connsiteY15" fmla="*/ 25353 h 84044"/>
                <a:gd name="connsiteX16" fmla="*/ 67936 w 140073"/>
                <a:gd name="connsiteY16" fmla="*/ 41602 h 84044"/>
                <a:gd name="connsiteX17" fmla="*/ 67936 w 140073"/>
                <a:gd name="connsiteY17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073" h="84044">
                  <a:moveTo>
                    <a:pt x="84044" y="10506"/>
                  </a:moveTo>
                  <a:lnTo>
                    <a:pt x="89367" y="10506"/>
                  </a:lnTo>
                  <a:lnTo>
                    <a:pt x="125366" y="10506"/>
                  </a:lnTo>
                  <a:cubicBezTo>
                    <a:pt x="140074" y="10506"/>
                    <a:pt x="141334" y="22412"/>
                    <a:pt x="133070" y="34178"/>
                  </a:cubicBezTo>
                  <a:cubicBezTo>
                    <a:pt x="124946" y="45944"/>
                    <a:pt x="109257" y="56310"/>
                    <a:pt x="87966" y="56310"/>
                  </a:cubicBezTo>
                  <a:lnTo>
                    <a:pt x="57290" y="56310"/>
                  </a:lnTo>
                  <a:lnTo>
                    <a:pt x="41042" y="79982"/>
                  </a:lnTo>
                  <a:lnTo>
                    <a:pt x="10506" y="79982"/>
                  </a:lnTo>
                  <a:lnTo>
                    <a:pt x="58691" y="10506"/>
                  </a:lnTo>
                  <a:lnTo>
                    <a:pt x="84044" y="10506"/>
                  </a:lnTo>
                  <a:lnTo>
                    <a:pt x="84044" y="10506"/>
                  </a:lnTo>
                  <a:close/>
                  <a:moveTo>
                    <a:pt x="67936" y="41602"/>
                  </a:moveTo>
                  <a:lnTo>
                    <a:pt x="86565" y="41602"/>
                  </a:lnTo>
                  <a:cubicBezTo>
                    <a:pt x="94550" y="41602"/>
                    <a:pt x="101413" y="37120"/>
                    <a:pt x="104355" y="32777"/>
                  </a:cubicBezTo>
                  <a:cubicBezTo>
                    <a:pt x="106736" y="29836"/>
                    <a:pt x="105615" y="25353"/>
                    <a:pt x="100293" y="25353"/>
                  </a:cubicBezTo>
                  <a:lnTo>
                    <a:pt x="78861" y="25353"/>
                  </a:lnTo>
                  <a:lnTo>
                    <a:pt x="67936" y="41602"/>
                  </a:lnTo>
                  <a:lnTo>
                    <a:pt x="6793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69D047A-C48A-4FC5-994F-0B4C62E3F038}"/>
                </a:ext>
              </a:extLst>
            </p:cNvPr>
            <p:cNvSpPr/>
            <p:nvPr/>
          </p:nvSpPr>
          <p:spPr>
            <a:xfrm>
              <a:off x="18380495" y="10866111"/>
              <a:ext cx="140074" cy="84044"/>
            </a:xfrm>
            <a:custGeom>
              <a:avLst/>
              <a:gdLst>
                <a:gd name="connsiteX0" fmla="*/ 125646 w 140073"/>
                <a:gd name="connsiteY0" fmla="*/ 10506 h 84044"/>
                <a:gd name="connsiteX1" fmla="*/ 132089 w 140073"/>
                <a:gd name="connsiteY1" fmla="*/ 34178 h 84044"/>
                <a:gd name="connsiteX2" fmla="*/ 99452 w 140073"/>
                <a:gd name="connsiteY2" fmla="*/ 54909 h 84044"/>
                <a:gd name="connsiteX3" fmla="*/ 101273 w 140073"/>
                <a:gd name="connsiteY3" fmla="*/ 80122 h 84044"/>
                <a:gd name="connsiteX4" fmla="*/ 70597 w 140073"/>
                <a:gd name="connsiteY4" fmla="*/ 80122 h 84044"/>
                <a:gd name="connsiteX5" fmla="*/ 69477 w 140073"/>
                <a:gd name="connsiteY5" fmla="*/ 56450 h 84044"/>
                <a:gd name="connsiteX6" fmla="*/ 57430 w 140073"/>
                <a:gd name="connsiteY6" fmla="*/ 56450 h 84044"/>
                <a:gd name="connsiteX7" fmla="*/ 41182 w 140073"/>
                <a:gd name="connsiteY7" fmla="*/ 80122 h 84044"/>
                <a:gd name="connsiteX8" fmla="*/ 10506 w 140073"/>
                <a:gd name="connsiteY8" fmla="*/ 80122 h 84044"/>
                <a:gd name="connsiteX9" fmla="*/ 58831 w 140073"/>
                <a:gd name="connsiteY9" fmla="*/ 10506 h 84044"/>
                <a:gd name="connsiteX10" fmla="*/ 125646 w 140073"/>
                <a:gd name="connsiteY10" fmla="*/ 10506 h 84044"/>
                <a:gd name="connsiteX11" fmla="*/ 125646 w 140073"/>
                <a:gd name="connsiteY11" fmla="*/ 10506 h 84044"/>
                <a:gd name="connsiteX12" fmla="*/ 68076 w 140073"/>
                <a:gd name="connsiteY12" fmla="*/ 41602 h 84044"/>
                <a:gd name="connsiteX13" fmla="*/ 86846 w 140073"/>
                <a:gd name="connsiteY13" fmla="*/ 41602 h 84044"/>
                <a:gd name="connsiteX14" fmla="*/ 104635 w 140073"/>
                <a:gd name="connsiteY14" fmla="*/ 32777 h 84044"/>
                <a:gd name="connsiteX15" fmla="*/ 100573 w 140073"/>
                <a:gd name="connsiteY15" fmla="*/ 25353 h 84044"/>
                <a:gd name="connsiteX16" fmla="*/ 79282 w 140073"/>
                <a:gd name="connsiteY16" fmla="*/ 25353 h 84044"/>
                <a:gd name="connsiteX17" fmla="*/ 68076 w 140073"/>
                <a:gd name="connsiteY17" fmla="*/ 41602 h 84044"/>
                <a:gd name="connsiteX18" fmla="*/ 68076 w 140073"/>
                <a:gd name="connsiteY18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0073" h="84044">
                  <a:moveTo>
                    <a:pt x="125646" y="10506"/>
                  </a:moveTo>
                  <a:cubicBezTo>
                    <a:pt x="138953" y="10506"/>
                    <a:pt x="140214" y="22412"/>
                    <a:pt x="132089" y="34178"/>
                  </a:cubicBezTo>
                  <a:cubicBezTo>
                    <a:pt x="125786" y="44543"/>
                    <a:pt x="113880" y="51827"/>
                    <a:pt x="99452" y="54909"/>
                  </a:cubicBezTo>
                  <a:lnTo>
                    <a:pt x="101273" y="80122"/>
                  </a:lnTo>
                  <a:lnTo>
                    <a:pt x="70597" y="80122"/>
                  </a:lnTo>
                  <a:lnTo>
                    <a:pt x="69477" y="56450"/>
                  </a:lnTo>
                  <a:lnTo>
                    <a:pt x="57430" y="56450"/>
                  </a:lnTo>
                  <a:lnTo>
                    <a:pt x="41182" y="80122"/>
                  </a:lnTo>
                  <a:lnTo>
                    <a:pt x="10506" y="80122"/>
                  </a:lnTo>
                  <a:lnTo>
                    <a:pt x="58831" y="10506"/>
                  </a:lnTo>
                  <a:cubicBezTo>
                    <a:pt x="80262" y="10506"/>
                    <a:pt x="102954" y="10506"/>
                    <a:pt x="125646" y="10506"/>
                  </a:cubicBezTo>
                  <a:lnTo>
                    <a:pt x="125646" y="10506"/>
                  </a:lnTo>
                  <a:close/>
                  <a:moveTo>
                    <a:pt x="68076" y="41602"/>
                  </a:moveTo>
                  <a:lnTo>
                    <a:pt x="86846" y="41602"/>
                  </a:lnTo>
                  <a:cubicBezTo>
                    <a:pt x="94830" y="41602"/>
                    <a:pt x="101693" y="37120"/>
                    <a:pt x="104635" y="32777"/>
                  </a:cubicBezTo>
                  <a:cubicBezTo>
                    <a:pt x="107016" y="29836"/>
                    <a:pt x="105896" y="25353"/>
                    <a:pt x="100573" y="25353"/>
                  </a:cubicBezTo>
                  <a:lnTo>
                    <a:pt x="79282" y="25353"/>
                  </a:lnTo>
                  <a:lnTo>
                    <a:pt x="68076" y="41602"/>
                  </a:lnTo>
                  <a:lnTo>
                    <a:pt x="6807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59D724D-30F3-4769-8E50-9FE135C31436}"/>
                </a:ext>
              </a:extLst>
            </p:cNvPr>
            <p:cNvSpPr/>
            <p:nvPr/>
          </p:nvSpPr>
          <p:spPr>
            <a:xfrm>
              <a:off x="18677311" y="10866111"/>
              <a:ext cx="140074" cy="84044"/>
            </a:xfrm>
            <a:custGeom>
              <a:avLst/>
              <a:gdLst>
                <a:gd name="connsiteX0" fmla="*/ 125366 w 140073"/>
                <a:gd name="connsiteY0" fmla="*/ 10506 h 84044"/>
                <a:gd name="connsiteX1" fmla="*/ 133210 w 140073"/>
                <a:gd name="connsiteY1" fmla="*/ 34178 h 84044"/>
                <a:gd name="connsiteX2" fmla="*/ 100573 w 140073"/>
                <a:gd name="connsiteY2" fmla="*/ 54909 h 84044"/>
                <a:gd name="connsiteX3" fmla="*/ 101133 w 140073"/>
                <a:gd name="connsiteY3" fmla="*/ 80122 h 84044"/>
                <a:gd name="connsiteX4" fmla="*/ 70457 w 140073"/>
                <a:gd name="connsiteY4" fmla="*/ 80122 h 84044"/>
                <a:gd name="connsiteX5" fmla="*/ 69336 w 140073"/>
                <a:gd name="connsiteY5" fmla="*/ 56450 h 84044"/>
                <a:gd name="connsiteX6" fmla="*/ 57430 w 140073"/>
                <a:gd name="connsiteY6" fmla="*/ 56450 h 84044"/>
                <a:gd name="connsiteX7" fmla="*/ 41182 w 140073"/>
                <a:gd name="connsiteY7" fmla="*/ 80122 h 84044"/>
                <a:gd name="connsiteX8" fmla="*/ 10506 w 140073"/>
                <a:gd name="connsiteY8" fmla="*/ 80122 h 84044"/>
                <a:gd name="connsiteX9" fmla="*/ 58831 w 140073"/>
                <a:gd name="connsiteY9" fmla="*/ 10646 h 84044"/>
                <a:gd name="connsiteX10" fmla="*/ 125366 w 140073"/>
                <a:gd name="connsiteY10" fmla="*/ 10506 h 84044"/>
                <a:gd name="connsiteX11" fmla="*/ 125366 w 140073"/>
                <a:gd name="connsiteY11" fmla="*/ 10506 h 84044"/>
                <a:gd name="connsiteX12" fmla="*/ 67796 w 140073"/>
                <a:gd name="connsiteY12" fmla="*/ 41602 h 84044"/>
                <a:gd name="connsiteX13" fmla="*/ 87826 w 140073"/>
                <a:gd name="connsiteY13" fmla="*/ 41602 h 84044"/>
                <a:gd name="connsiteX14" fmla="*/ 104215 w 140073"/>
                <a:gd name="connsiteY14" fmla="*/ 32777 h 84044"/>
                <a:gd name="connsiteX15" fmla="*/ 100153 w 140073"/>
                <a:gd name="connsiteY15" fmla="*/ 25353 h 84044"/>
                <a:gd name="connsiteX16" fmla="*/ 78721 w 140073"/>
                <a:gd name="connsiteY16" fmla="*/ 25353 h 84044"/>
                <a:gd name="connsiteX17" fmla="*/ 67796 w 140073"/>
                <a:gd name="connsiteY17" fmla="*/ 41602 h 84044"/>
                <a:gd name="connsiteX18" fmla="*/ 67796 w 140073"/>
                <a:gd name="connsiteY18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0073" h="84044">
                  <a:moveTo>
                    <a:pt x="125366" y="10506"/>
                  </a:moveTo>
                  <a:cubicBezTo>
                    <a:pt x="140074" y="10506"/>
                    <a:pt x="141334" y="22412"/>
                    <a:pt x="133210" y="34178"/>
                  </a:cubicBezTo>
                  <a:cubicBezTo>
                    <a:pt x="126907" y="44543"/>
                    <a:pt x="115000" y="51827"/>
                    <a:pt x="100573" y="54909"/>
                  </a:cubicBezTo>
                  <a:lnTo>
                    <a:pt x="101133" y="80122"/>
                  </a:lnTo>
                  <a:lnTo>
                    <a:pt x="70457" y="80122"/>
                  </a:lnTo>
                  <a:lnTo>
                    <a:pt x="69336" y="56450"/>
                  </a:lnTo>
                  <a:lnTo>
                    <a:pt x="57430" y="56450"/>
                  </a:lnTo>
                  <a:lnTo>
                    <a:pt x="41182" y="80122"/>
                  </a:lnTo>
                  <a:lnTo>
                    <a:pt x="10506" y="80122"/>
                  </a:lnTo>
                  <a:lnTo>
                    <a:pt x="58831" y="10646"/>
                  </a:lnTo>
                  <a:cubicBezTo>
                    <a:pt x="79982" y="10506"/>
                    <a:pt x="102674" y="10506"/>
                    <a:pt x="125366" y="10506"/>
                  </a:cubicBezTo>
                  <a:lnTo>
                    <a:pt x="125366" y="10506"/>
                  </a:lnTo>
                  <a:close/>
                  <a:moveTo>
                    <a:pt x="67796" y="41602"/>
                  </a:moveTo>
                  <a:lnTo>
                    <a:pt x="87826" y="41602"/>
                  </a:lnTo>
                  <a:cubicBezTo>
                    <a:pt x="94550" y="41602"/>
                    <a:pt x="101413" y="37120"/>
                    <a:pt x="104215" y="32777"/>
                  </a:cubicBezTo>
                  <a:cubicBezTo>
                    <a:pt x="106596" y="29836"/>
                    <a:pt x="105475" y="25353"/>
                    <a:pt x="100153" y="25353"/>
                  </a:cubicBezTo>
                  <a:lnTo>
                    <a:pt x="78721" y="25353"/>
                  </a:lnTo>
                  <a:lnTo>
                    <a:pt x="67796" y="41602"/>
                  </a:lnTo>
                  <a:lnTo>
                    <a:pt x="6779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4BF05CC-767F-4D88-B0EA-ED174FE2E922}"/>
                </a:ext>
              </a:extLst>
            </p:cNvPr>
            <p:cNvSpPr/>
            <p:nvPr/>
          </p:nvSpPr>
          <p:spPr>
            <a:xfrm>
              <a:off x="18899468" y="10866251"/>
              <a:ext cx="140074" cy="84044"/>
            </a:xfrm>
            <a:custGeom>
              <a:avLst/>
              <a:gdLst>
                <a:gd name="connsiteX0" fmla="*/ 72698 w 140073"/>
                <a:gd name="connsiteY0" fmla="*/ 54769 h 84044"/>
                <a:gd name="connsiteX1" fmla="*/ 94129 w 140073"/>
                <a:gd name="connsiteY1" fmla="*/ 54769 h 84044"/>
                <a:gd name="connsiteX2" fmla="*/ 97911 w 140073"/>
                <a:gd name="connsiteY2" fmla="*/ 32637 h 84044"/>
                <a:gd name="connsiteX3" fmla="*/ 72698 w 140073"/>
                <a:gd name="connsiteY3" fmla="*/ 54769 h 84044"/>
                <a:gd name="connsiteX4" fmla="*/ 72698 w 140073"/>
                <a:gd name="connsiteY4" fmla="*/ 54769 h 84044"/>
                <a:gd name="connsiteX5" fmla="*/ 90908 w 140073"/>
                <a:gd name="connsiteY5" fmla="*/ 68076 h 84044"/>
                <a:gd name="connsiteX6" fmla="*/ 57570 w 140073"/>
                <a:gd name="connsiteY6" fmla="*/ 68076 h 84044"/>
                <a:gd name="connsiteX7" fmla="*/ 42722 w 140073"/>
                <a:gd name="connsiteY7" fmla="*/ 79982 h 84044"/>
                <a:gd name="connsiteX8" fmla="*/ 10506 w 140073"/>
                <a:gd name="connsiteY8" fmla="*/ 79982 h 84044"/>
                <a:gd name="connsiteX9" fmla="*/ 94970 w 140073"/>
                <a:gd name="connsiteY9" fmla="*/ 10506 h 84044"/>
                <a:gd name="connsiteX10" fmla="*/ 130969 w 140073"/>
                <a:gd name="connsiteY10" fmla="*/ 10506 h 84044"/>
                <a:gd name="connsiteX11" fmla="*/ 117382 w 140073"/>
                <a:gd name="connsiteY11" fmla="*/ 79982 h 84044"/>
                <a:gd name="connsiteX12" fmla="*/ 89367 w 140073"/>
                <a:gd name="connsiteY12" fmla="*/ 79982 h 84044"/>
                <a:gd name="connsiteX13" fmla="*/ 90908 w 140073"/>
                <a:gd name="connsiteY13" fmla="*/ 68076 h 84044"/>
                <a:gd name="connsiteX14" fmla="*/ 90908 w 140073"/>
                <a:gd name="connsiteY14" fmla="*/ 6807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73" h="84044">
                  <a:moveTo>
                    <a:pt x="72698" y="54769"/>
                  </a:moveTo>
                  <a:lnTo>
                    <a:pt x="94129" y="54769"/>
                  </a:lnTo>
                  <a:lnTo>
                    <a:pt x="97911" y="32637"/>
                  </a:lnTo>
                  <a:lnTo>
                    <a:pt x="72698" y="54769"/>
                  </a:lnTo>
                  <a:lnTo>
                    <a:pt x="72698" y="54769"/>
                  </a:lnTo>
                  <a:close/>
                  <a:moveTo>
                    <a:pt x="90908" y="68076"/>
                  </a:moveTo>
                  <a:lnTo>
                    <a:pt x="57570" y="68076"/>
                  </a:lnTo>
                  <a:lnTo>
                    <a:pt x="42722" y="79982"/>
                  </a:lnTo>
                  <a:lnTo>
                    <a:pt x="10506" y="79982"/>
                  </a:lnTo>
                  <a:lnTo>
                    <a:pt x="94970" y="10506"/>
                  </a:lnTo>
                  <a:lnTo>
                    <a:pt x="130969" y="10506"/>
                  </a:lnTo>
                  <a:lnTo>
                    <a:pt x="117382" y="79982"/>
                  </a:lnTo>
                  <a:lnTo>
                    <a:pt x="89367" y="79982"/>
                  </a:lnTo>
                  <a:lnTo>
                    <a:pt x="90908" y="68076"/>
                  </a:lnTo>
                  <a:lnTo>
                    <a:pt x="90908" y="6807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90111A3-0BBF-4ABC-BBAE-7309F5AC2755}"/>
                </a:ext>
              </a:extLst>
            </p:cNvPr>
            <p:cNvSpPr/>
            <p:nvPr/>
          </p:nvSpPr>
          <p:spPr>
            <a:xfrm>
              <a:off x="19733466" y="10558929"/>
              <a:ext cx="70037" cy="70037"/>
            </a:xfrm>
            <a:custGeom>
              <a:avLst/>
              <a:gdLst>
                <a:gd name="connsiteX0" fmla="*/ 39501 w 70036"/>
                <a:gd name="connsiteY0" fmla="*/ 14568 h 70036"/>
                <a:gd name="connsiteX1" fmla="*/ 57290 w 70036"/>
                <a:gd name="connsiteY1" fmla="*/ 21992 h 70036"/>
                <a:gd name="connsiteX2" fmla="*/ 64574 w 70036"/>
                <a:gd name="connsiteY2" fmla="*/ 39781 h 70036"/>
                <a:gd name="connsiteX3" fmla="*/ 57290 w 70036"/>
                <a:gd name="connsiteY3" fmla="*/ 57710 h 70036"/>
                <a:gd name="connsiteX4" fmla="*/ 39501 w 70036"/>
                <a:gd name="connsiteY4" fmla="*/ 65134 h 70036"/>
                <a:gd name="connsiteX5" fmla="*/ 21711 w 70036"/>
                <a:gd name="connsiteY5" fmla="*/ 57710 h 70036"/>
                <a:gd name="connsiteX6" fmla="*/ 14428 w 70036"/>
                <a:gd name="connsiteY6" fmla="*/ 39781 h 70036"/>
                <a:gd name="connsiteX7" fmla="*/ 21711 w 70036"/>
                <a:gd name="connsiteY7" fmla="*/ 21992 h 70036"/>
                <a:gd name="connsiteX8" fmla="*/ 39501 w 70036"/>
                <a:gd name="connsiteY8" fmla="*/ 14568 h 70036"/>
                <a:gd name="connsiteX9" fmla="*/ 68776 w 70036"/>
                <a:gd name="connsiteY9" fmla="*/ 39641 h 70036"/>
                <a:gd name="connsiteX10" fmla="*/ 60232 w 70036"/>
                <a:gd name="connsiteY10" fmla="*/ 19050 h 70036"/>
                <a:gd name="connsiteX11" fmla="*/ 39641 w 70036"/>
                <a:gd name="connsiteY11" fmla="*/ 10506 h 70036"/>
                <a:gd name="connsiteX12" fmla="*/ 19050 w 70036"/>
                <a:gd name="connsiteY12" fmla="*/ 19050 h 70036"/>
                <a:gd name="connsiteX13" fmla="*/ 10506 w 70036"/>
                <a:gd name="connsiteY13" fmla="*/ 39641 h 70036"/>
                <a:gd name="connsiteX14" fmla="*/ 18910 w 70036"/>
                <a:gd name="connsiteY14" fmla="*/ 60372 h 70036"/>
                <a:gd name="connsiteX15" fmla="*/ 39501 w 70036"/>
                <a:gd name="connsiteY15" fmla="*/ 68916 h 70036"/>
                <a:gd name="connsiteX16" fmla="*/ 60092 w 70036"/>
                <a:gd name="connsiteY16" fmla="*/ 60372 h 70036"/>
                <a:gd name="connsiteX17" fmla="*/ 68776 w 70036"/>
                <a:gd name="connsiteY17" fmla="*/ 39641 h 70036"/>
                <a:gd name="connsiteX18" fmla="*/ 47205 w 70036"/>
                <a:gd name="connsiteY18" fmla="*/ 33338 h 70036"/>
                <a:gd name="connsiteX19" fmla="*/ 43983 w 70036"/>
                <a:gd name="connsiteY19" fmla="*/ 38240 h 70036"/>
                <a:gd name="connsiteX20" fmla="*/ 38660 w 70036"/>
                <a:gd name="connsiteY20" fmla="*/ 38940 h 70036"/>
                <a:gd name="connsiteX21" fmla="*/ 33618 w 70036"/>
                <a:gd name="connsiteY21" fmla="*/ 38940 h 70036"/>
                <a:gd name="connsiteX22" fmla="*/ 33618 w 70036"/>
                <a:gd name="connsiteY22" fmla="*/ 27454 h 70036"/>
                <a:gd name="connsiteX23" fmla="*/ 38380 w 70036"/>
                <a:gd name="connsiteY23" fmla="*/ 27454 h 70036"/>
                <a:gd name="connsiteX24" fmla="*/ 45244 w 70036"/>
                <a:gd name="connsiteY24" fmla="*/ 28715 h 70036"/>
                <a:gd name="connsiteX25" fmla="*/ 47205 w 70036"/>
                <a:gd name="connsiteY25" fmla="*/ 33338 h 70036"/>
                <a:gd name="connsiteX26" fmla="*/ 27875 w 70036"/>
                <a:gd name="connsiteY26" fmla="*/ 23532 h 70036"/>
                <a:gd name="connsiteX27" fmla="*/ 27875 w 70036"/>
                <a:gd name="connsiteY27" fmla="*/ 55609 h 70036"/>
                <a:gd name="connsiteX28" fmla="*/ 33478 w 70036"/>
                <a:gd name="connsiteY28" fmla="*/ 55609 h 70036"/>
                <a:gd name="connsiteX29" fmla="*/ 33478 w 70036"/>
                <a:gd name="connsiteY29" fmla="*/ 43003 h 70036"/>
                <a:gd name="connsiteX30" fmla="*/ 37960 w 70036"/>
                <a:gd name="connsiteY30" fmla="*/ 43003 h 70036"/>
                <a:gd name="connsiteX31" fmla="*/ 44263 w 70036"/>
                <a:gd name="connsiteY31" fmla="*/ 43983 h 70036"/>
                <a:gd name="connsiteX32" fmla="*/ 47205 w 70036"/>
                <a:gd name="connsiteY32" fmla="*/ 51267 h 70036"/>
                <a:gd name="connsiteX33" fmla="*/ 47205 w 70036"/>
                <a:gd name="connsiteY33" fmla="*/ 53788 h 70036"/>
                <a:gd name="connsiteX34" fmla="*/ 47345 w 70036"/>
                <a:gd name="connsiteY34" fmla="*/ 54769 h 70036"/>
                <a:gd name="connsiteX35" fmla="*/ 47485 w 70036"/>
                <a:gd name="connsiteY35" fmla="*/ 55049 h 70036"/>
                <a:gd name="connsiteX36" fmla="*/ 47485 w 70036"/>
                <a:gd name="connsiteY36" fmla="*/ 55329 h 70036"/>
                <a:gd name="connsiteX37" fmla="*/ 52808 w 70036"/>
                <a:gd name="connsiteY37" fmla="*/ 55329 h 70036"/>
                <a:gd name="connsiteX38" fmla="*/ 52528 w 70036"/>
                <a:gd name="connsiteY38" fmla="*/ 54909 h 70036"/>
                <a:gd name="connsiteX39" fmla="*/ 52248 w 70036"/>
                <a:gd name="connsiteY39" fmla="*/ 53228 h 70036"/>
                <a:gd name="connsiteX40" fmla="*/ 52107 w 70036"/>
                <a:gd name="connsiteY40" fmla="*/ 50847 h 70036"/>
                <a:gd name="connsiteX41" fmla="*/ 52107 w 70036"/>
                <a:gd name="connsiteY41" fmla="*/ 48746 h 70036"/>
                <a:gd name="connsiteX42" fmla="*/ 50427 w 70036"/>
                <a:gd name="connsiteY42" fmla="*/ 43703 h 70036"/>
                <a:gd name="connsiteX43" fmla="*/ 44964 w 70036"/>
                <a:gd name="connsiteY43" fmla="*/ 40481 h 70036"/>
                <a:gd name="connsiteX44" fmla="*/ 49586 w 70036"/>
                <a:gd name="connsiteY44" fmla="*/ 38940 h 70036"/>
                <a:gd name="connsiteX45" fmla="*/ 52668 w 70036"/>
                <a:gd name="connsiteY45" fmla="*/ 32637 h 70036"/>
                <a:gd name="connsiteX46" fmla="*/ 47765 w 70036"/>
                <a:gd name="connsiteY46" fmla="*/ 24513 h 70036"/>
                <a:gd name="connsiteX47" fmla="*/ 38941 w 70036"/>
                <a:gd name="connsiteY47" fmla="*/ 23392 h 70036"/>
                <a:gd name="connsiteX48" fmla="*/ 27875 w 70036"/>
                <a:gd name="connsiteY48" fmla="*/ 23392 h 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0036" h="70036">
                  <a:moveTo>
                    <a:pt x="39501" y="14568"/>
                  </a:moveTo>
                  <a:cubicBezTo>
                    <a:pt x="46365" y="14568"/>
                    <a:pt x="52248" y="17089"/>
                    <a:pt x="57290" y="21992"/>
                  </a:cubicBezTo>
                  <a:cubicBezTo>
                    <a:pt x="62193" y="26894"/>
                    <a:pt x="64574" y="32777"/>
                    <a:pt x="64574" y="39781"/>
                  </a:cubicBezTo>
                  <a:cubicBezTo>
                    <a:pt x="64574" y="46785"/>
                    <a:pt x="62053" y="52808"/>
                    <a:pt x="57290" y="57710"/>
                  </a:cubicBezTo>
                  <a:cubicBezTo>
                    <a:pt x="52388" y="62613"/>
                    <a:pt x="46505" y="65134"/>
                    <a:pt x="39501" y="65134"/>
                  </a:cubicBezTo>
                  <a:cubicBezTo>
                    <a:pt x="32497" y="65134"/>
                    <a:pt x="26614" y="62613"/>
                    <a:pt x="21711" y="57710"/>
                  </a:cubicBezTo>
                  <a:cubicBezTo>
                    <a:pt x="16809" y="52808"/>
                    <a:pt x="14428" y="46785"/>
                    <a:pt x="14428" y="39781"/>
                  </a:cubicBezTo>
                  <a:cubicBezTo>
                    <a:pt x="14428" y="32777"/>
                    <a:pt x="16809" y="26894"/>
                    <a:pt x="21711" y="21992"/>
                  </a:cubicBezTo>
                  <a:cubicBezTo>
                    <a:pt x="26614" y="16949"/>
                    <a:pt x="32637" y="14568"/>
                    <a:pt x="39501" y="14568"/>
                  </a:cubicBezTo>
                  <a:close/>
                  <a:moveTo>
                    <a:pt x="68776" y="39641"/>
                  </a:moveTo>
                  <a:cubicBezTo>
                    <a:pt x="68776" y="31517"/>
                    <a:pt x="65975" y="24653"/>
                    <a:pt x="60232" y="19050"/>
                  </a:cubicBezTo>
                  <a:cubicBezTo>
                    <a:pt x="54489" y="13447"/>
                    <a:pt x="47625" y="10506"/>
                    <a:pt x="39641" y="10506"/>
                  </a:cubicBezTo>
                  <a:cubicBezTo>
                    <a:pt x="31657" y="10506"/>
                    <a:pt x="24793" y="13307"/>
                    <a:pt x="19050" y="19050"/>
                  </a:cubicBezTo>
                  <a:cubicBezTo>
                    <a:pt x="13307" y="24793"/>
                    <a:pt x="10506" y="31657"/>
                    <a:pt x="10506" y="39641"/>
                  </a:cubicBezTo>
                  <a:cubicBezTo>
                    <a:pt x="10506" y="47765"/>
                    <a:pt x="13307" y="54629"/>
                    <a:pt x="18910" y="60372"/>
                  </a:cubicBezTo>
                  <a:cubicBezTo>
                    <a:pt x="24513" y="66115"/>
                    <a:pt x="31377" y="68916"/>
                    <a:pt x="39501" y="68916"/>
                  </a:cubicBezTo>
                  <a:cubicBezTo>
                    <a:pt x="47625" y="68916"/>
                    <a:pt x="54489" y="66115"/>
                    <a:pt x="60092" y="60372"/>
                  </a:cubicBezTo>
                  <a:cubicBezTo>
                    <a:pt x="65835" y="54629"/>
                    <a:pt x="68776" y="47765"/>
                    <a:pt x="68776" y="39641"/>
                  </a:cubicBezTo>
                  <a:close/>
                  <a:moveTo>
                    <a:pt x="47205" y="33338"/>
                  </a:moveTo>
                  <a:cubicBezTo>
                    <a:pt x="47205" y="35719"/>
                    <a:pt x="46084" y="37400"/>
                    <a:pt x="43983" y="38240"/>
                  </a:cubicBezTo>
                  <a:cubicBezTo>
                    <a:pt x="42722" y="38660"/>
                    <a:pt x="41042" y="38940"/>
                    <a:pt x="38660" y="38940"/>
                  </a:cubicBezTo>
                  <a:lnTo>
                    <a:pt x="33618" y="38940"/>
                  </a:lnTo>
                  <a:lnTo>
                    <a:pt x="33618" y="27454"/>
                  </a:lnTo>
                  <a:lnTo>
                    <a:pt x="38380" y="27454"/>
                  </a:lnTo>
                  <a:cubicBezTo>
                    <a:pt x="41462" y="27454"/>
                    <a:pt x="43703" y="27875"/>
                    <a:pt x="45244" y="28715"/>
                  </a:cubicBezTo>
                  <a:cubicBezTo>
                    <a:pt x="46505" y="29415"/>
                    <a:pt x="47205" y="30956"/>
                    <a:pt x="47205" y="33338"/>
                  </a:cubicBezTo>
                  <a:close/>
                  <a:moveTo>
                    <a:pt x="27875" y="23532"/>
                  </a:moveTo>
                  <a:lnTo>
                    <a:pt x="27875" y="55609"/>
                  </a:lnTo>
                  <a:lnTo>
                    <a:pt x="33478" y="55609"/>
                  </a:lnTo>
                  <a:lnTo>
                    <a:pt x="33478" y="43003"/>
                  </a:lnTo>
                  <a:lnTo>
                    <a:pt x="37960" y="43003"/>
                  </a:lnTo>
                  <a:cubicBezTo>
                    <a:pt x="40902" y="43003"/>
                    <a:pt x="43003" y="43283"/>
                    <a:pt x="44263" y="43983"/>
                  </a:cubicBezTo>
                  <a:cubicBezTo>
                    <a:pt x="46224" y="45244"/>
                    <a:pt x="47205" y="47625"/>
                    <a:pt x="47205" y="51267"/>
                  </a:cubicBezTo>
                  <a:lnTo>
                    <a:pt x="47205" y="53788"/>
                  </a:lnTo>
                  <a:lnTo>
                    <a:pt x="47345" y="54769"/>
                  </a:lnTo>
                  <a:cubicBezTo>
                    <a:pt x="47345" y="54909"/>
                    <a:pt x="47345" y="55049"/>
                    <a:pt x="47485" y="55049"/>
                  </a:cubicBezTo>
                  <a:cubicBezTo>
                    <a:pt x="47485" y="55189"/>
                    <a:pt x="47485" y="55329"/>
                    <a:pt x="47485" y="55329"/>
                  </a:cubicBezTo>
                  <a:lnTo>
                    <a:pt x="52808" y="55329"/>
                  </a:lnTo>
                  <a:lnTo>
                    <a:pt x="52528" y="54909"/>
                  </a:lnTo>
                  <a:cubicBezTo>
                    <a:pt x="52388" y="54629"/>
                    <a:pt x="52248" y="54068"/>
                    <a:pt x="52248" y="53228"/>
                  </a:cubicBezTo>
                  <a:cubicBezTo>
                    <a:pt x="52107" y="52387"/>
                    <a:pt x="52107" y="51547"/>
                    <a:pt x="52107" y="50847"/>
                  </a:cubicBezTo>
                  <a:lnTo>
                    <a:pt x="52107" y="48746"/>
                  </a:lnTo>
                  <a:cubicBezTo>
                    <a:pt x="52107" y="47065"/>
                    <a:pt x="51547" y="45524"/>
                    <a:pt x="50427" y="43703"/>
                  </a:cubicBezTo>
                  <a:cubicBezTo>
                    <a:pt x="49306" y="42022"/>
                    <a:pt x="47485" y="40901"/>
                    <a:pt x="44964" y="40481"/>
                  </a:cubicBezTo>
                  <a:cubicBezTo>
                    <a:pt x="46925" y="40201"/>
                    <a:pt x="48466" y="39641"/>
                    <a:pt x="49586" y="38940"/>
                  </a:cubicBezTo>
                  <a:cubicBezTo>
                    <a:pt x="51687" y="37540"/>
                    <a:pt x="52668" y="35439"/>
                    <a:pt x="52668" y="32637"/>
                  </a:cubicBezTo>
                  <a:cubicBezTo>
                    <a:pt x="52668" y="28575"/>
                    <a:pt x="50987" y="25914"/>
                    <a:pt x="47765" y="24513"/>
                  </a:cubicBezTo>
                  <a:cubicBezTo>
                    <a:pt x="45944" y="23813"/>
                    <a:pt x="43003" y="23392"/>
                    <a:pt x="38941" y="23392"/>
                  </a:cubicBezTo>
                  <a:lnTo>
                    <a:pt x="27875" y="2339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BCE6D2B-7024-418E-B5D2-D069D403DF3C}"/>
                </a:ext>
              </a:extLst>
            </p:cNvPr>
            <p:cNvSpPr/>
            <p:nvPr/>
          </p:nvSpPr>
          <p:spPr>
            <a:xfrm>
              <a:off x="17190558" y="10263814"/>
              <a:ext cx="1933015" cy="728382"/>
            </a:xfrm>
            <a:custGeom>
              <a:avLst/>
              <a:gdLst>
                <a:gd name="connsiteX0" fmla="*/ 1060789 w 1933014"/>
                <a:gd name="connsiteY0" fmla="*/ 54189 h 728382"/>
                <a:gd name="connsiteX1" fmla="*/ 26766 w 1933014"/>
                <a:gd name="connsiteY1" fmla="*/ 445834 h 728382"/>
                <a:gd name="connsiteX2" fmla="*/ 301310 w 1933014"/>
                <a:gd name="connsiteY2" fmla="*/ 688161 h 728382"/>
                <a:gd name="connsiteX3" fmla="*/ 619558 w 1933014"/>
                <a:gd name="connsiteY3" fmla="*/ 723600 h 728382"/>
                <a:gd name="connsiteX4" fmla="*/ 331846 w 1933014"/>
                <a:gd name="connsiteY4" fmla="*/ 597534 h 728382"/>
                <a:gd name="connsiteX5" fmla="*/ 138545 w 1933014"/>
                <a:gd name="connsiteY5" fmla="*/ 597534 h 728382"/>
                <a:gd name="connsiteX6" fmla="*/ 337029 w 1933014"/>
                <a:gd name="connsiteY6" fmla="*/ 281108 h 728382"/>
                <a:gd name="connsiteX7" fmla="*/ 530051 w 1933014"/>
                <a:gd name="connsiteY7" fmla="*/ 281108 h 728382"/>
                <a:gd name="connsiteX8" fmla="*/ 1116398 w 1933014"/>
                <a:gd name="connsiteY8" fmla="*/ 105456 h 728382"/>
                <a:gd name="connsiteX9" fmla="*/ 1929245 w 1933014"/>
                <a:gd name="connsiteY9" fmla="*/ 18330 h 728382"/>
                <a:gd name="connsiteX10" fmla="*/ 1930786 w 1933014"/>
                <a:gd name="connsiteY10" fmla="*/ 15528 h 728382"/>
                <a:gd name="connsiteX11" fmla="*/ 1060789 w 1933014"/>
                <a:gd name="connsiteY11" fmla="*/ 54189 h 7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3014" h="728382">
                  <a:moveTo>
                    <a:pt x="1060789" y="54189"/>
                  </a:moveTo>
                  <a:cubicBezTo>
                    <a:pt x="612554" y="104195"/>
                    <a:pt x="117674" y="272843"/>
                    <a:pt x="26766" y="445834"/>
                  </a:cubicBezTo>
                  <a:cubicBezTo>
                    <a:pt x="-57838" y="607199"/>
                    <a:pt x="210823" y="670652"/>
                    <a:pt x="301310" y="688161"/>
                  </a:cubicBezTo>
                  <a:cubicBezTo>
                    <a:pt x="461134" y="719118"/>
                    <a:pt x="619558" y="723600"/>
                    <a:pt x="619558" y="723600"/>
                  </a:cubicBezTo>
                  <a:cubicBezTo>
                    <a:pt x="619558" y="723600"/>
                    <a:pt x="409307" y="694465"/>
                    <a:pt x="331846" y="597534"/>
                  </a:cubicBezTo>
                  <a:lnTo>
                    <a:pt x="138545" y="597534"/>
                  </a:lnTo>
                  <a:lnTo>
                    <a:pt x="337029" y="281108"/>
                  </a:lnTo>
                  <a:lnTo>
                    <a:pt x="530051" y="281108"/>
                  </a:lnTo>
                  <a:cubicBezTo>
                    <a:pt x="712286" y="192861"/>
                    <a:pt x="962738" y="138093"/>
                    <a:pt x="1116398" y="105456"/>
                  </a:cubicBezTo>
                  <a:cubicBezTo>
                    <a:pt x="1430303" y="38781"/>
                    <a:pt x="1856267" y="20991"/>
                    <a:pt x="1929245" y="18330"/>
                  </a:cubicBezTo>
                  <a:lnTo>
                    <a:pt x="1930786" y="15528"/>
                  </a:lnTo>
                  <a:cubicBezTo>
                    <a:pt x="1867473" y="10906"/>
                    <a:pt x="1577100" y="-3522"/>
                    <a:pt x="1060789" y="5418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427B3BB2-62CF-4565-9CCD-0259C98F1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767EFCB-5E90-4135-B5B4-68D5DAEDF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6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767EFCB-5E90-4135-B5B4-68D5DAEDF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A06471-BB4F-4E32-9A51-053427C3A2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0848" y="-822325"/>
            <a:ext cx="1600399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1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FDEC3A-CE94-4493-B072-D1B2247F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306442" y="-526041"/>
            <a:ext cx="17492804" cy="12361431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9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70" r:id="rId4"/>
    <p:sldLayoutId id="2147483664" r:id="rId5"/>
    <p:sldLayoutId id="2147483665" r:id="rId6"/>
    <p:sldLayoutId id="2147483668" r:id="rId7"/>
    <p:sldLayoutId id="2147483672" r:id="rId8"/>
    <p:sldLayoutId id="2147483666" r:id="rId9"/>
    <p:sldLayoutId id="2147483669" r:id="rId10"/>
    <p:sldLayoutId id="2147483671" r:id="rId11"/>
    <p:sldLayoutId id="2147483685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18" Type="http://schemas.openxmlformats.org/officeDocument/2006/relationships/image" Target="../media/image110.png"/><Relationship Id="rId3" Type="http://schemas.openxmlformats.org/officeDocument/2006/relationships/image" Target="../media/image97.tiff"/><Relationship Id="rId21" Type="http://schemas.openxmlformats.org/officeDocument/2006/relationships/image" Target="../media/image113.svg"/><Relationship Id="rId7" Type="http://schemas.openxmlformats.org/officeDocument/2006/relationships/image" Target="../media/image101.svg"/><Relationship Id="rId12" Type="http://schemas.openxmlformats.org/officeDocument/2006/relationships/image" Target="../media/image106.png"/><Relationship Id="rId17" Type="http://schemas.openxmlformats.org/officeDocument/2006/relationships/image" Target="../media/image109.svg"/><Relationship Id="rId25" Type="http://schemas.openxmlformats.org/officeDocument/2006/relationships/image" Target="../media/image11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svg"/><Relationship Id="rId11" Type="http://schemas.openxmlformats.org/officeDocument/2006/relationships/image" Target="../media/image105.svg"/><Relationship Id="rId24" Type="http://schemas.openxmlformats.org/officeDocument/2006/relationships/image" Target="../media/image116.png"/><Relationship Id="rId5" Type="http://schemas.openxmlformats.org/officeDocument/2006/relationships/image" Target="../media/image99.png"/><Relationship Id="rId15" Type="http://schemas.openxmlformats.org/officeDocument/2006/relationships/image" Target="../media/image31.svg"/><Relationship Id="rId23" Type="http://schemas.openxmlformats.org/officeDocument/2006/relationships/image" Target="../media/image115.svg"/><Relationship Id="rId10" Type="http://schemas.openxmlformats.org/officeDocument/2006/relationships/image" Target="../media/image104.png"/><Relationship Id="rId19" Type="http://schemas.openxmlformats.org/officeDocument/2006/relationships/image" Target="../media/image111.svg"/><Relationship Id="rId4" Type="http://schemas.openxmlformats.org/officeDocument/2006/relationships/image" Target="../media/image98.tiff"/><Relationship Id="rId9" Type="http://schemas.openxmlformats.org/officeDocument/2006/relationships/image" Target="../media/image103.svg"/><Relationship Id="rId14" Type="http://schemas.openxmlformats.org/officeDocument/2006/relationships/image" Target="../media/image30.png"/><Relationship Id="rId22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18" Type="http://schemas.openxmlformats.org/officeDocument/2006/relationships/image" Target="../media/image130.png"/><Relationship Id="rId3" Type="http://schemas.openxmlformats.org/officeDocument/2006/relationships/image" Target="../media/image118.png"/><Relationship Id="rId21" Type="http://schemas.openxmlformats.org/officeDocument/2006/relationships/image" Target="../media/image133.svg"/><Relationship Id="rId7" Type="http://schemas.openxmlformats.org/officeDocument/2006/relationships/image" Target="../media/image120.svg"/><Relationship Id="rId12" Type="http://schemas.openxmlformats.org/officeDocument/2006/relationships/image" Target="../media/image125.png"/><Relationship Id="rId17" Type="http://schemas.openxmlformats.org/officeDocument/2006/relationships/image" Target="../media/image129.svg"/><Relationship Id="rId25" Type="http://schemas.openxmlformats.org/officeDocument/2006/relationships/image" Target="../media/image11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0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24" Type="http://schemas.openxmlformats.org/officeDocument/2006/relationships/image" Target="../media/image116.png"/><Relationship Id="rId5" Type="http://schemas.openxmlformats.org/officeDocument/2006/relationships/image" Target="../media/image31.svg"/><Relationship Id="rId15" Type="http://schemas.openxmlformats.org/officeDocument/2006/relationships/image" Target="../media/image128.svg"/><Relationship Id="rId23" Type="http://schemas.openxmlformats.org/officeDocument/2006/relationships/image" Target="../media/image135.svg"/><Relationship Id="rId10" Type="http://schemas.openxmlformats.org/officeDocument/2006/relationships/image" Target="../media/image123.png"/><Relationship Id="rId19" Type="http://schemas.openxmlformats.org/officeDocument/2006/relationships/image" Target="../media/image131.svg"/><Relationship Id="rId4" Type="http://schemas.openxmlformats.org/officeDocument/2006/relationships/image" Target="../media/image30.pn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Relationship Id="rId22" Type="http://schemas.openxmlformats.org/officeDocument/2006/relationships/image" Target="../media/image1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7.png"/><Relationship Id="rId7" Type="http://schemas.openxmlformats.org/officeDocument/2006/relationships/image" Target="../media/image139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3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47.svg"/><Relationship Id="rId3" Type="http://schemas.openxmlformats.org/officeDocument/2006/relationships/image" Target="../media/image31.svg"/><Relationship Id="rId7" Type="http://schemas.openxmlformats.org/officeDocument/2006/relationships/image" Target="../media/image144.png"/><Relationship Id="rId12" Type="http://schemas.openxmlformats.org/officeDocument/2006/relationships/image" Target="../media/image1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3.png"/><Relationship Id="rId11" Type="http://schemas.openxmlformats.org/officeDocument/2006/relationships/image" Target="../media/image2.svg"/><Relationship Id="rId5" Type="http://schemas.openxmlformats.org/officeDocument/2006/relationships/image" Target="../media/image142.png"/><Relationship Id="rId10" Type="http://schemas.openxmlformats.org/officeDocument/2006/relationships/image" Target="../media/image1.png"/><Relationship Id="rId4" Type="http://schemas.openxmlformats.org/officeDocument/2006/relationships/image" Target="../media/image141.jpg"/><Relationship Id="rId9" Type="http://schemas.openxmlformats.org/officeDocument/2006/relationships/image" Target="../media/image145.png"/><Relationship Id="rId14" Type="http://schemas.openxmlformats.org/officeDocument/2006/relationships/image" Target="../media/image1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13" Type="http://schemas.openxmlformats.org/officeDocument/2006/relationships/image" Target="../media/image1.png"/><Relationship Id="rId18" Type="http://schemas.openxmlformats.org/officeDocument/2006/relationships/image" Target="../media/image160.sv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31.sv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2.png"/><Relationship Id="rId11" Type="http://schemas.openxmlformats.org/officeDocument/2006/relationships/image" Target="../media/image30.png"/><Relationship Id="rId5" Type="http://schemas.openxmlformats.org/officeDocument/2006/relationships/image" Target="../media/image151.png"/><Relationship Id="rId15" Type="http://schemas.openxmlformats.org/officeDocument/2006/relationships/image" Target="../media/image157.png"/><Relationship Id="rId10" Type="http://schemas.openxmlformats.org/officeDocument/2006/relationships/image" Target="../media/image156.svg"/><Relationship Id="rId4" Type="http://schemas.openxmlformats.org/officeDocument/2006/relationships/image" Target="../media/image150.svg"/><Relationship Id="rId9" Type="http://schemas.openxmlformats.org/officeDocument/2006/relationships/image" Target="../media/image155.png"/><Relationship Id="rId1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161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166.png"/><Relationship Id="rId4" Type="http://schemas.openxmlformats.org/officeDocument/2006/relationships/image" Target="../media/image162.svg"/><Relationship Id="rId9" Type="http://schemas.openxmlformats.org/officeDocument/2006/relationships/image" Target="../media/image165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tiff"/><Relationship Id="rId3" Type="http://schemas.openxmlformats.org/officeDocument/2006/relationships/image" Target="../media/image161.png"/><Relationship Id="rId7" Type="http://schemas.openxmlformats.org/officeDocument/2006/relationships/image" Target="../media/image16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6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6.jpeg"/><Relationship Id="rId3" Type="http://schemas.openxmlformats.org/officeDocument/2006/relationships/image" Target="../media/image170.png"/><Relationship Id="rId7" Type="http://schemas.openxmlformats.org/officeDocument/2006/relationships/image" Target="../media/image174.tiff"/><Relationship Id="rId12" Type="http://schemas.openxmlformats.org/officeDocument/2006/relationships/image" Target="../media/image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3.tiff"/><Relationship Id="rId11" Type="http://schemas.openxmlformats.org/officeDocument/2006/relationships/image" Target="../media/image1.png"/><Relationship Id="rId5" Type="http://schemas.openxmlformats.org/officeDocument/2006/relationships/image" Target="../media/image172.tiff"/><Relationship Id="rId10" Type="http://schemas.openxmlformats.org/officeDocument/2006/relationships/image" Target="../media/image31.svg"/><Relationship Id="rId4" Type="http://schemas.openxmlformats.org/officeDocument/2006/relationships/image" Target="../media/image171.tiff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svg"/><Relationship Id="rId18" Type="http://schemas.openxmlformats.org/officeDocument/2006/relationships/image" Target="../media/image190.png"/><Relationship Id="rId26" Type="http://schemas.openxmlformats.org/officeDocument/2006/relationships/image" Target="../media/image198.tiff"/><Relationship Id="rId3" Type="http://schemas.openxmlformats.org/officeDocument/2006/relationships/image" Target="../media/image179.png"/><Relationship Id="rId21" Type="http://schemas.openxmlformats.org/officeDocument/2006/relationships/image" Target="../media/image193.svg"/><Relationship Id="rId7" Type="http://schemas.openxmlformats.org/officeDocument/2006/relationships/image" Target="../media/image181.svg"/><Relationship Id="rId12" Type="http://schemas.openxmlformats.org/officeDocument/2006/relationships/image" Target="../media/image186.png"/><Relationship Id="rId17" Type="http://schemas.openxmlformats.org/officeDocument/2006/relationships/image" Target="../media/image189.svg"/><Relationship Id="rId25" Type="http://schemas.openxmlformats.org/officeDocument/2006/relationships/image" Target="../media/image197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8.png"/><Relationship Id="rId20" Type="http://schemas.openxmlformats.org/officeDocument/2006/relationships/image" Target="../media/image192.png"/><Relationship Id="rId29" Type="http://schemas.openxmlformats.org/officeDocument/2006/relationships/image" Target="../media/image20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0.png"/><Relationship Id="rId11" Type="http://schemas.openxmlformats.org/officeDocument/2006/relationships/image" Target="../media/image185.svg"/><Relationship Id="rId24" Type="http://schemas.openxmlformats.org/officeDocument/2006/relationships/image" Target="../media/image196.png"/><Relationship Id="rId5" Type="http://schemas.openxmlformats.org/officeDocument/2006/relationships/image" Target="../media/image31.svg"/><Relationship Id="rId15" Type="http://schemas.openxmlformats.org/officeDocument/2006/relationships/image" Target="../media/image111.svg"/><Relationship Id="rId23" Type="http://schemas.openxmlformats.org/officeDocument/2006/relationships/image" Target="../media/image195.svg"/><Relationship Id="rId28" Type="http://schemas.openxmlformats.org/officeDocument/2006/relationships/image" Target="../media/image200.png"/><Relationship Id="rId10" Type="http://schemas.openxmlformats.org/officeDocument/2006/relationships/image" Target="../media/image184.png"/><Relationship Id="rId19" Type="http://schemas.openxmlformats.org/officeDocument/2006/relationships/image" Target="../media/image191.svg"/><Relationship Id="rId4" Type="http://schemas.openxmlformats.org/officeDocument/2006/relationships/image" Target="../media/image30.png"/><Relationship Id="rId9" Type="http://schemas.openxmlformats.org/officeDocument/2006/relationships/image" Target="../media/image183.svg"/><Relationship Id="rId14" Type="http://schemas.openxmlformats.org/officeDocument/2006/relationships/image" Target="../media/image110.png"/><Relationship Id="rId22" Type="http://schemas.openxmlformats.org/officeDocument/2006/relationships/image" Target="../media/image194.png"/><Relationship Id="rId27" Type="http://schemas.openxmlformats.org/officeDocument/2006/relationships/image" Target="../media/image199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tiff"/><Relationship Id="rId3" Type="http://schemas.openxmlformats.org/officeDocument/2006/relationships/image" Target="../media/image30.png"/><Relationship Id="rId7" Type="http://schemas.openxmlformats.org/officeDocument/2006/relationships/image" Target="../media/image20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2.tiff"/><Relationship Id="rId11" Type="http://schemas.openxmlformats.org/officeDocument/2006/relationships/image" Target="../media/image201.svg"/><Relationship Id="rId5" Type="http://schemas.openxmlformats.org/officeDocument/2006/relationships/image" Target="../media/image97.tiff"/><Relationship Id="rId10" Type="http://schemas.openxmlformats.org/officeDocument/2006/relationships/image" Target="../media/image200.png"/><Relationship Id="rId4" Type="http://schemas.openxmlformats.org/officeDocument/2006/relationships/image" Target="../media/image31.svg"/><Relationship Id="rId9" Type="http://schemas.openxmlformats.org/officeDocument/2006/relationships/image" Target="../media/image205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svg"/><Relationship Id="rId13" Type="http://schemas.openxmlformats.org/officeDocument/2006/relationships/image" Target="../media/image215.png"/><Relationship Id="rId18" Type="http://schemas.openxmlformats.org/officeDocument/2006/relationships/image" Target="../media/image220.svg"/><Relationship Id="rId3" Type="http://schemas.openxmlformats.org/officeDocument/2006/relationships/image" Target="../media/image31.svg"/><Relationship Id="rId21" Type="http://schemas.openxmlformats.org/officeDocument/2006/relationships/image" Target="../media/image223.png"/><Relationship Id="rId7" Type="http://schemas.openxmlformats.org/officeDocument/2006/relationships/image" Target="../media/image209.png"/><Relationship Id="rId12" Type="http://schemas.openxmlformats.org/officeDocument/2006/relationships/image" Target="../media/image214.svg"/><Relationship Id="rId17" Type="http://schemas.openxmlformats.org/officeDocument/2006/relationships/image" Target="../media/image219.png"/><Relationship Id="rId2" Type="http://schemas.openxmlformats.org/officeDocument/2006/relationships/image" Target="../media/image30.png"/><Relationship Id="rId16" Type="http://schemas.openxmlformats.org/officeDocument/2006/relationships/image" Target="../media/image218.svg"/><Relationship Id="rId20" Type="http://schemas.openxmlformats.org/officeDocument/2006/relationships/image" Target="../media/image22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8.sv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5" Type="http://schemas.openxmlformats.org/officeDocument/2006/relationships/image" Target="../media/image217.png"/><Relationship Id="rId10" Type="http://schemas.openxmlformats.org/officeDocument/2006/relationships/image" Target="../media/image212.svg"/><Relationship Id="rId19" Type="http://schemas.openxmlformats.org/officeDocument/2006/relationships/image" Target="../media/image221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svg"/><Relationship Id="rId22" Type="http://schemas.openxmlformats.org/officeDocument/2006/relationships/image" Target="../media/image22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108.png"/><Relationship Id="rId3" Type="http://schemas.openxmlformats.org/officeDocument/2006/relationships/image" Target="../media/image30.png"/><Relationship Id="rId7" Type="http://schemas.openxmlformats.org/officeDocument/2006/relationships/image" Target="../media/image229.svg"/><Relationship Id="rId12" Type="http://schemas.openxmlformats.org/officeDocument/2006/relationships/image" Target="../media/image233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24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8.png"/><Relationship Id="rId11" Type="http://schemas.openxmlformats.org/officeDocument/2006/relationships/image" Target="../media/image102.png"/><Relationship Id="rId5" Type="http://schemas.openxmlformats.org/officeDocument/2006/relationships/image" Target="../media/image227.png"/><Relationship Id="rId15" Type="http://schemas.openxmlformats.org/officeDocument/2006/relationships/image" Target="../media/image223.png"/><Relationship Id="rId10" Type="http://schemas.openxmlformats.org/officeDocument/2006/relationships/image" Target="../media/image232.png"/><Relationship Id="rId4" Type="http://schemas.openxmlformats.org/officeDocument/2006/relationships/image" Target="../media/image31.svg"/><Relationship Id="rId9" Type="http://schemas.openxmlformats.org/officeDocument/2006/relationships/image" Target="../media/image231.svg"/><Relationship Id="rId14" Type="http://schemas.openxmlformats.org/officeDocument/2006/relationships/image" Target="../media/image23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9.svg"/><Relationship Id="rId21" Type="http://schemas.openxmlformats.org/officeDocument/2006/relationships/image" Target="../media/image47.pn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6.png"/><Relationship Id="rId7" Type="http://schemas.openxmlformats.org/officeDocument/2006/relationships/image" Target="../media/image238.sv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24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24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1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3.png"/><Relationship Id="rId18" Type="http://schemas.openxmlformats.org/officeDocument/2006/relationships/image" Target="../media/image1.png"/><Relationship Id="rId3" Type="http://schemas.openxmlformats.org/officeDocument/2006/relationships/image" Target="../media/image243.png"/><Relationship Id="rId21" Type="http://schemas.openxmlformats.org/officeDocument/2006/relationships/image" Target="../media/image257.png"/><Relationship Id="rId7" Type="http://schemas.openxmlformats.org/officeDocument/2006/relationships/image" Target="../media/image247.png"/><Relationship Id="rId12" Type="http://schemas.openxmlformats.org/officeDocument/2006/relationships/image" Target="../media/image252.png"/><Relationship Id="rId17" Type="http://schemas.openxmlformats.org/officeDocument/2006/relationships/image" Target="../media/image31.svg"/><Relationship Id="rId25" Type="http://schemas.openxmlformats.org/officeDocument/2006/relationships/image" Target="../media/image26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0.png"/><Relationship Id="rId20" Type="http://schemas.openxmlformats.org/officeDocument/2006/relationships/image" Target="../media/image2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6.svg"/><Relationship Id="rId11" Type="http://schemas.openxmlformats.org/officeDocument/2006/relationships/image" Target="../media/image251.svg"/><Relationship Id="rId24" Type="http://schemas.openxmlformats.org/officeDocument/2006/relationships/image" Target="../media/image260.png"/><Relationship Id="rId5" Type="http://schemas.openxmlformats.org/officeDocument/2006/relationships/image" Target="../media/image245.png"/><Relationship Id="rId15" Type="http://schemas.openxmlformats.org/officeDocument/2006/relationships/image" Target="../media/image255.png"/><Relationship Id="rId23" Type="http://schemas.openxmlformats.org/officeDocument/2006/relationships/image" Target="../media/image259.png"/><Relationship Id="rId10" Type="http://schemas.openxmlformats.org/officeDocument/2006/relationships/image" Target="../media/image250.png"/><Relationship Id="rId19" Type="http://schemas.openxmlformats.org/officeDocument/2006/relationships/image" Target="../media/image2.svg"/><Relationship Id="rId4" Type="http://schemas.openxmlformats.org/officeDocument/2006/relationships/image" Target="../media/image244.svg"/><Relationship Id="rId9" Type="http://schemas.openxmlformats.org/officeDocument/2006/relationships/image" Target="../media/image249.svg"/><Relationship Id="rId14" Type="http://schemas.openxmlformats.org/officeDocument/2006/relationships/image" Target="../media/image254.png"/><Relationship Id="rId22" Type="http://schemas.openxmlformats.org/officeDocument/2006/relationships/image" Target="../media/image25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svg"/><Relationship Id="rId18" Type="http://schemas.openxmlformats.org/officeDocument/2006/relationships/image" Target="../media/image274.png"/><Relationship Id="rId26" Type="http://schemas.openxmlformats.org/officeDocument/2006/relationships/image" Target="../media/image282.png"/><Relationship Id="rId3" Type="http://schemas.openxmlformats.org/officeDocument/2006/relationships/image" Target="../media/image263.svg"/><Relationship Id="rId21" Type="http://schemas.openxmlformats.org/officeDocument/2006/relationships/image" Target="../media/image277.svg"/><Relationship Id="rId7" Type="http://schemas.openxmlformats.org/officeDocument/2006/relationships/image" Target="../media/image31.svg"/><Relationship Id="rId12" Type="http://schemas.openxmlformats.org/officeDocument/2006/relationships/image" Target="../media/image268.png"/><Relationship Id="rId17" Type="http://schemas.openxmlformats.org/officeDocument/2006/relationships/image" Target="../media/image273.svg"/><Relationship Id="rId25" Type="http://schemas.openxmlformats.org/officeDocument/2006/relationships/image" Target="../media/image281.svg"/><Relationship Id="rId2" Type="http://schemas.openxmlformats.org/officeDocument/2006/relationships/image" Target="../media/image262.png"/><Relationship Id="rId16" Type="http://schemas.openxmlformats.org/officeDocument/2006/relationships/image" Target="../media/image272.png"/><Relationship Id="rId20" Type="http://schemas.openxmlformats.org/officeDocument/2006/relationships/image" Target="../media/image276.png"/><Relationship Id="rId29" Type="http://schemas.openxmlformats.org/officeDocument/2006/relationships/image" Target="../media/image28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67.svg"/><Relationship Id="rId24" Type="http://schemas.openxmlformats.org/officeDocument/2006/relationships/image" Target="../media/image280.png"/><Relationship Id="rId5" Type="http://schemas.openxmlformats.org/officeDocument/2006/relationships/image" Target="../media/image29.svg"/><Relationship Id="rId15" Type="http://schemas.openxmlformats.org/officeDocument/2006/relationships/image" Target="../media/image271.svg"/><Relationship Id="rId23" Type="http://schemas.openxmlformats.org/officeDocument/2006/relationships/image" Target="../media/image279.svg"/><Relationship Id="rId28" Type="http://schemas.openxmlformats.org/officeDocument/2006/relationships/image" Target="../media/image284.png"/><Relationship Id="rId10" Type="http://schemas.openxmlformats.org/officeDocument/2006/relationships/image" Target="../media/image266.png"/><Relationship Id="rId19" Type="http://schemas.openxmlformats.org/officeDocument/2006/relationships/image" Target="../media/image275.svg"/><Relationship Id="rId4" Type="http://schemas.openxmlformats.org/officeDocument/2006/relationships/image" Target="../media/image28.png"/><Relationship Id="rId9" Type="http://schemas.openxmlformats.org/officeDocument/2006/relationships/image" Target="../media/image265.svg"/><Relationship Id="rId14" Type="http://schemas.openxmlformats.org/officeDocument/2006/relationships/image" Target="../media/image270.png"/><Relationship Id="rId22" Type="http://schemas.openxmlformats.org/officeDocument/2006/relationships/image" Target="../media/image278.png"/><Relationship Id="rId27" Type="http://schemas.openxmlformats.org/officeDocument/2006/relationships/image" Target="../media/image28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7.jpe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8.jpe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13" Type="http://schemas.openxmlformats.org/officeDocument/2006/relationships/image" Target="../media/image298.svg"/><Relationship Id="rId18" Type="http://schemas.openxmlformats.org/officeDocument/2006/relationships/image" Target="../media/image303.png"/><Relationship Id="rId26" Type="http://schemas.openxmlformats.org/officeDocument/2006/relationships/image" Target="../media/image308.png"/><Relationship Id="rId39" Type="http://schemas.openxmlformats.org/officeDocument/2006/relationships/image" Target="../media/image320.png"/><Relationship Id="rId3" Type="http://schemas.openxmlformats.org/officeDocument/2006/relationships/image" Target="../media/image286.png"/><Relationship Id="rId21" Type="http://schemas.microsoft.com/office/2007/relationships/hdphoto" Target="../media/hdphoto2.wdp"/><Relationship Id="rId34" Type="http://schemas.openxmlformats.org/officeDocument/2006/relationships/image" Target="../media/image315.png"/><Relationship Id="rId7" Type="http://schemas.openxmlformats.org/officeDocument/2006/relationships/image" Target="../media/image292.svg"/><Relationship Id="rId12" Type="http://schemas.openxmlformats.org/officeDocument/2006/relationships/image" Target="../media/image297.png"/><Relationship Id="rId17" Type="http://schemas.openxmlformats.org/officeDocument/2006/relationships/image" Target="../media/image302.tiff"/><Relationship Id="rId25" Type="http://schemas.openxmlformats.org/officeDocument/2006/relationships/image" Target="../media/image307.png"/><Relationship Id="rId33" Type="http://schemas.openxmlformats.org/officeDocument/2006/relationships/image" Target="../media/image314.svg"/><Relationship Id="rId38" Type="http://schemas.openxmlformats.org/officeDocument/2006/relationships/image" Target="../media/image31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01.png"/><Relationship Id="rId20" Type="http://schemas.openxmlformats.org/officeDocument/2006/relationships/image" Target="../media/image304.png"/><Relationship Id="rId29" Type="http://schemas.openxmlformats.org/officeDocument/2006/relationships/image" Target="../media/image310.png"/><Relationship Id="rId41" Type="http://schemas.openxmlformats.org/officeDocument/2006/relationships/image" Target="../media/image3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1.png"/><Relationship Id="rId11" Type="http://schemas.openxmlformats.org/officeDocument/2006/relationships/image" Target="../media/image296.svg"/><Relationship Id="rId24" Type="http://schemas.openxmlformats.org/officeDocument/2006/relationships/image" Target="../media/image306.png"/><Relationship Id="rId32" Type="http://schemas.openxmlformats.org/officeDocument/2006/relationships/image" Target="../media/image313.png"/><Relationship Id="rId37" Type="http://schemas.openxmlformats.org/officeDocument/2006/relationships/image" Target="../media/image318.png"/><Relationship Id="rId40" Type="http://schemas.openxmlformats.org/officeDocument/2006/relationships/image" Target="../media/image30.png"/><Relationship Id="rId5" Type="http://schemas.openxmlformats.org/officeDocument/2006/relationships/image" Target="../media/image290.svg"/><Relationship Id="rId15" Type="http://schemas.openxmlformats.org/officeDocument/2006/relationships/image" Target="../media/image300.svg"/><Relationship Id="rId23" Type="http://schemas.microsoft.com/office/2007/relationships/hdphoto" Target="../media/hdphoto3.wdp"/><Relationship Id="rId28" Type="http://schemas.openxmlformats.org/officeDocument/2006/relationships/image" Target="../media/image309.png"/><Relationship Id="rId36" Type="http://schemas.openxmlformats.org/officeDocument/2006/relationships/image" Target="../media/image317.png"/><Relationship Id="rId10" Type="http://schemas.openxmlformats.org/officeDocument/2006/relationships/image" Target="../media/image295.png"/><Relationship Id="rId19" Type="http://schemas.microsoft.com/office/2007/relationships/hdphoto" Target="../media/hdphoto1.wdp"/><Relationship Id="rId31" Type="http://schemas.openxmlformats.org/officeDocument/2006/relationships/image" Target="../media/image312.svg"/><Relationship Id="rId4" Type="http://schemas.openxmlformats.org/officeDocument/2006/relationships/image" Target="../media/image289.png"/><Relationship Id="rId9" Type="http://schemas.openxmlformats.org/officeDocument/2006/relationships/image" Target="../media/image294.svg"/><Relationship Id="rId14" Type="http://schemas.openxmlformats.org/officeDocument/2006/relationships/image" Target="../media/image299.png"/><Relationship Id="rId22" Type="http://schemas.openxmlformats.org/officeDocument/2006/relationships/image" Target="../media/image305.png"/><Relationship Id="rId27" Type="http://schemas.microsoft.com/office/2007/relationships/hdphoto" Target="../media/hdphoto4.wdp"/><Relationship Id="rId30" Type="http://schemas.openxmlformats.org/officeDocument/2006/relationships/image" Target="../media/image311.svg"/><Relationship Id="rId35" Type="http://schemas.openxmlformats.org/officeDocument/2006/relationships/image" Target="../media/image3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png"/><Relationship Id="rId13" Type="http://schemas.openxmlformats.org/officeDocument/2006/relationships/image" Target="../media/image330.png"/><Relationship Id="rId3" Type="http://schemas.openxmlformats.org/officeDocument/2006/relationships/image" Target="../media/image286.png"/><Relationship Id="rId7" Type="http://schemas.openxmlformats.org/officeDocument/2006/relationships/image" Target="../media/image324.svg"/><Relationship Id="rId12" Type="http://schemas.openxmlformats.org/officeDocument/2006/relationships/image" Target="../media/image32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5" Type="http://schemas.openxmlformats.org/officeDocument/2006/relationships/image" Target="../media/image322.svg"/><Relationship Id="rId15" Type="http://schemas.openxmlformats.org/officeDocument/2006/relationships/image" Target="../media/image30.png"/><Relationship Id="rId10" Type="http://schemas.openxmlformats.org/officeDocument/2006/relationships/image" Target="../media/image327.png"/><Relationship Id="rId4" Type="http://schemas.openxmlformats.org/officeDocument/2006/relationships/image" Target="../media/image321.png"/><Relationship Id="rId9" Type="http://schemas.openxmlformats.org/officeDocument/2006/relationships/image" Target="../media/image326.svg"/><Relationship Id="rId14" Type="http://schemas.openxmlformats.org/officeDocument/2006/relationships/image" Target="../media/image3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13" Type="http://schemas.openxmlformats.org/officeDocument/2006/relationships/image" Target="../media/image336.png"/><Relationship Id="rId18" Type="http://schemas.openxmlformats.org/officeDocument/2006/relationships/image" Target="../media/image341.svg"/><Relationship Id="rId3" Type="http://schemas.openxmlformats.org/officeDocument/2006/relationships/image" Target="../media/image286.png"/><Relationship Id="rId7" Type="http://schemas.openxmlformats.org/officeDocument/2006/relationships/image" Target="../media/image324.svg"/><Relationship Id="rId12" Type="http://schemas.openxmlformats.org/officeDocument/2006/relationships/hyperlink" Target="https://www.petronas.com/media/media-releases/racing-future-mercedes-amgf1-and-petronas-power-towards-two-decades" TargetMode="External"/><Relationship Id="rId17" Type="http://schemas.openxmlformats.org/officeDocument/2006/relationships/image" Target="../media/image34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3.png"/><Relationship Id="rId11" Type="http://schemas.openxmlformats.org/officeDocument/2006/relationships/image" Target="../media/image335.svg"/><Relationship Id="rId5" Type="http://schemas.openxmlformats.org/officeDocument/2006/relationships/image" Target="../media/image31.svg"/><Relationship Id="rId15" Type="http://schemas.openxmlformats.org/officeDocument/2006/relationships/image" Target="../media/image338.jpeg"/><Relationship Id="rId10" Type="http://schemas.openxmlformats.org/officeDocument/2006/relationships/image" Target="../media/image334.png"/><Relationship Id="rId19" Type="http://schemas.openxmlformats.org/officeDocument/2006/relationships/image" Target="../media/image342.png"/><Relationship Id="rId4" Type="http://schemas.openxmlformats.org/officeDocument/2006/relationships/image" Target="../media/image30.png"/><Relationship Id="rId9" Type="http://schemas.openxmlformats.org/officeDocument/2006/relationships/image" Target="../media/image333.svg"/><Relationship Id="rId14" Type="http://schemas.openxmlformats.org/officeDocument/2006/relationships/image" Target="../media/image3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tiff"/><Relationship Id="rId18" Type="http://schemas.openxmlformats.org/officeDocument/2006/relationships/image" Target="../media/image30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19" Type="http://schemas.openxmlformats.org/officeDocument/2006/relationships/image" Target="../media/image31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6.png"/><Relationship Id="rId3" Type="http://schemas.openxmlformats.org/officeDocument/2006/relationships/image" Target="../media/image2.svg"/><Relationship Id="rId7" Type="http://schemas.openxmlformats.org/officeDocument/2006/relationships/hyperlink" Target="mailto:Alexandre.kovriga@kennol.com" TargetMode="External"/><Relationship Id="rId12" Type="http://schemas.openxmlformats.org/officeDocument/2006/relationships/image" Target="../media/image3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claire.socheleau@kennol.com" TargetMode="External"/><Relationship Id="rId11" Type="http://schemas.openxmlformats.org/officeDocument/2006/relationships/image" Target="../media/image344.png"/><Relationship Id="rId5" Type="http://schemas.openxmlformats.org/officeDocument/2006/relationships/hyperlink" Target="mailto:Lea.morihain@kennol.com" TargetMode="External"/><Relationship Id="rId15" Type="http://schemas.openxmlformats.org/officeDocument/2006/relationships/hyperlink" Target="mailto:stephane.lebot@kennol.com" TargetMode="External"/><Relationship Id="rId10" Type="http://schemas.openxmlformats.org/officeDocument/2006/relationships/image" Target="../media/image343.png"/><Relationship Id="rId4" Type="http://schemas.openxmlformats.org/officeDocument/2006/relationships/image" Target="../media/image12.png"/><Relationship Id="rId9" Type="http://schemas.openxmlformats.org/officeDocument/2006/relationships/image" Target="../media/image31.svg"/><Relationship Id="rId14" Type="http://schemas.openxmlformats.org/officeDocument/2006/relationships/image" Target="../media/image3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eg"/><Relationship Id="rId7" Type="http://schemas.openxmlformats.org/officeDocument/2006/relationships/image" Target="../media/image31.sv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31.svg"/><Relationship Id="rId21" Type="http://schemas.openxmlformats.org/officeDocument/2006/relationships/image" Target="../media/image96.png"/><Relationship Id="rId7" Type="http://schemas.openxmlformats.org/officeDocument/2006/relationships/image" Target="../media/image85.svg"/><Relationship Id="rId12" Type="http://schemas.openxmlformats.org/officeDocument/2006/relationships/image" Target="../media/image38.svg"/><Relationship Id="rId17" Type="http://schemas.openxmlformats.org/officeDocument/2006/relationships/image" Target="../media/image92.png"/><Relationship Id="rId2" Type="http://schemas.openxmlformats.org/officeDocument/2006/relationships/image" Target="../media/image30.png"/><Relationship Id="rId16" Type="http://schemas.openxmlformats.org/officeDocument/2006/relationships/image" Target="../media/image91.tiff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11" Type="http://schemas.openxmlformats.org/officeDocument/2006/relationships/image" Target="../media/image37.png"/><Relationship Id="rId5" Type="http://schemas.openxmlformats.org/officeDocument/2006/relationships/image" Target="../media/image83.svg"/><Relationship Id="rId15" Type="http://schemas.openxmlformats.org/officeDocument/2006/relationships/image" Target="../media/image90.png"/><Relationship Id="rId10" Type="http://schemas.openxmlformats.org/officeDocument/2006/relationships/image" Target="../media/image87.svg"/><Relationship Id="rId19" Type="http://schemas.openxmlformats.org/officeDocument/2006/relationships/image" Target="../media/image94.png"/><Relationship Id="rId4" Type="http://schemas.openxmlformats.org/officeDocument/2006/relationships/image" Target="../media/image82.png"/><Relationship Id="rId9" Type="http://schemas.openxmlformats.org/officeDocument/2006/relationships/image" Target="../media/image28.png"/><Relationship Id="rId14" Type="http://schemas.openxmlformats.org/officeDocument/2006/relationships/image" Target="../media/image8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43DA351-F82C-B0C8-73F3-646B6F3F1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997" y="-6232525"/>
            <a:ext cx="20251682" cy="20657114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B99B9D59-6CC6-70E2-820A-488E9CA49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10755" y="-23606125"/>
            <a:ext cx="28840386" cy="551433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EC8C52-42A9-42A4-BA89-488F22BB4EE5}"/>
              </a:ext>
            </a:extLst>
          </p:cNvPr>
          <p:cNvSpPr txBox="1"/>
          <p:nvPr/>
        </p:nvSpPr>
        <p:spPr>
          <a:xfrm>
            <a:off x="2987448" y="10760075"/>
            <a:ext cx="1539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 dirty="0">
                <a:latin typeface="Rubik" panose="00000500000000000000" pitchFamily="2" charset="-79"/>
                <a:ea typeface="ＭＳ Ｐゴシック" pitchFamily="34" charset="-128"/>
                <a:cs typeface="Rubik" panose="00000500000000000000" pitchFamily="2" charset="-79"/>
              </a:rPr>
              <a:t>MOTEURS   |   TRANSMISSIONS ET BOÎTES  |  INDUSTRIEL, AGRICULTURE ET HYDRAULIQUE  |  LIQUIDES DE REFROIDISSEMENT ET LAVE-GLACES  |  GRAISSES ET FLUIDES TECHNIQUES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5223DA3-2289-969D-204A-46F281BBE8DF}"/>
              </a:ext>
            </a:extLst>
          </p:cNvPr>
          <p:cNvGrpSpPr/>
          <p:nvPr/>
        </p:nvGrpSpPr>
        <p:grpSpPr>
          <a:xfrm>
            <a:off x="2661444" y="1438124"/>
            <a:ext cx="14332353" cy="8433101"/>
            <a:chOff x="-393890" y="117174"/>
            <a:chExt cx="14332353" cy="84331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5BEB79D-DCF2-417B-A32C-EB5AF4F1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18733">
              <a:off x="11385372" y="985696"/>
              <a:ext cx="2553091" cy="718776"/>
            </a:xfrm>
            <a:prstGeom prst="rect">
              <a:avLst/>
            </a:prstGeom>
          </p:spPr>
        </p:pic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307C2802-DBB2-45EA-A7A9-9A1218CCB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393890" y="117174"/>
              <a:ext cx="11670507" cy="8433101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51845D1-9067-37E4-3A65-60887BF2AF99}"/>
              </a:ext>
            </a:extLst>
          </p:cNvPr>
          <p:cNvGrpSpPr/>
          <p:nvPr/>
        </p:nvGrpSpPr>
        <p:grpSpPr>
          <a:xfrm>
            <a:off x="15386844" y="2594638"/>
            <a:ext cx="5753343" cy="6781800"/>
            <a:chOff x="14811576" y="3632789"/>
            <a:chExt cx="5753343" cy="6781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F6F15D-7BDC-4396-BD36-4A3D77E27F5A}"/>
                </a:ext>
              </a:extLst>
            </p:cNvPr>
            <p:cNvSpPr/>
            <p:nvPr/>
          </p:nvSpPr>
          <p:spPr>
            <a:xfrm rot="19739760">
              <a:off x="14811576" y="9170383"/>
              <a:ext cx="2748287" cy="366832"/>
            </a:xfrm>
            <a:prstGeom prst="rect">
              <a:avLst/>
            </a:prstGeom>
            <a:solidFill>
              <a:srgbClr val="3C3C3B"/>
            </a:solidFill>
          </p:spPr>
          <p:txBody>
            <a:bodyPr wrap="squar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147803DC-6DD0-4419-ADD5-821C7726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913420" y="3632789"/>
              <a:ext cx="5651499" cy="678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6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82813" y="3340160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NOTRE 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FRENCH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TOUCH</a:t>
            </a:r>
          </a:p>
        </p:txBody>
      </p:sp>
    </p:spTree>
    <p:extLst>
      <p:ext uri="{BB962C8B-B14F-4D97-AF65-F5344CB8AC3E}">
        <p14:creationId xmlns:p14="http://schemas.microsoft.com/office/powerpoint/2010/main" val="27103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83F4B6CC-09A1-EEF4-42AE-CA4E9634DE77}"/>
              </a:ext>
            </a:extLst>
          </p:cNvPr>
          <p:cNvCxnSpPr>
            <a:cxnSpLocks/>
          </p:cNvCxnSpPr>
          <p:nvPr/>
        </p:nvCxnSpPr>
        <p:spPr>
          <a:xfrm rot="5400000">
            <a:off x="10958074" y="5895201"/>
            <a:ext cx="1660725" cy="1278173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978A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526EB19E-319E-FE36-3EBE-1BC79B1D3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0834" y="2302026"/>
            <a:ext cx="4146735" cy="7067577"/>
          </a:xfrm>
          <a:prstGeom prst="rect">
            <a:avLst/>
          </a:prstGeom>
          <a:effectLst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1E2578-471D-4A7B-9963-BC08DD9E7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064" y="6807947"/>
            <a:ext cx="14519833" cy="4829040"/>
          </a:xfrm>
          <a:prstGeom prst="rect">
            <a:avLst/>
          </a:prstGeom>
        </p:spPr>
      </p:pic>
      <p:cxnSp>
        <p:nvCxnSpPr>
          <p:cNvPr id="55" name="Connecteur : en angle 54">
            <a:extLst>
              <a:ext uri="{FF2B5EF4-FFF2-40B4-BE49-F238E27FC236}">
                <a16:creationId xmlns:a16="http://schemas.microsoft.com/office/drawing/2014/main" id="{405402D7-2FDC-407E-87E2-3EE5072AE3D8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169609" y="6384932"/>
            <a:ext cx="2059576" cy="1521148"/>
          </a:xfrm>
          <a:prstGeom prst="bentConnector3">
            <a:avLst>
              <a:gd name="adj1" fmla="val 100065"/>
            </a:avLst>
          </a:prstGeom>
          <a:ln w="34925" cap="rnd">
            <a:solidFill>
              <a:srgbClr val="F6E94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 : en angle 108">
            <a:extLst>
              <a:ext uri="{FF2B5EF4-FFF2-40B4-BE49-F238E27FC236}">
                <a16:creationId xmlns:a16="http://schemas.microsoft.com/office/drawing/2014/main" id="{AFBBDFC9-A37D-482F-B787-AE419AE58B7A}"/>
              </a:ext>
            </a:extLst>
          </p:cNvPr>
          <p:cNvCxnSpPr>
            <a:cxnSpLocks/>
            <a:stCxn id="106" idx="3"/>
          </p:cNvCxnSpPr>
          <p:nvPr/>
        </p:nvCxnSpPr>
        <p:spPr>
          <a:xfrm>
            <a:off x="6207804" y="4380222"/>
            <a:ext cx="1444505" cy="3150515"/>
          </a:xfrm>
          <a:prstGeom prst="bentConnector2">
            <a:avLst/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A949DD4D-E82A-0B63-2ED5-062AD614C313}"/>
              </a:ext>
            </a:extLst>
          </p:cNvPr>
          <p:cNvCxnSpPr>
            <a:cxnSpLocks/>
          </p:cNvCxnSpPr>
          <p:nvPr/>
        </p:nvCxnSpPr>
        <p:spPr>
          <a:xfrm rot="5400000">
            <a:off x="8149989" y="6125752"/>
            <a:ext cx="2181530" cy="122396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01456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A1605D2-8517-49C2-A501-364F0F7252D1}"/>
              </a:ext>
            </a:extLst>
          </p:cNvPr>
          <p:cNvSpPr/>
          <p:nvPr/>
        </p:nvSpPr>
        <p:spPr>
          <a:xfrm>
            <a:off x="974232" y="1658292"/>
            <a:ext cx="13533362" cy="101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LIQUIDES DE REFROIDISSEMENT  BIODÉGRADABLES</a:t>
            </a:r>
            <a:b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</a:br>
            <a:r>
              <a:rPr lang="fr-FR" sz="2399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GAMME RÉPONDANT AUX NORMES CONSTRUCTEURS</a:t>
            </a:r>
            <a:endParaRPr lang="fr-FR" sz="2399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03C26D80-6C9E-4F56-8D2F-90A0AFF5ED11}"/>
              </a:ext>
            </a:extLst>
          </p:cNvPr>
          <p:cNvSpPr txBox="1"/>
          <p:nvPr/>
        </p:nvSpPr>
        <p:spPr>
          <a:xfrm>
            <a:off x="1004771" y="2606701"/>
            <a:ext cx="4406110" cy="97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4" indent="-28575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399" dirty="0">
                <a:latin typeface="Rubik" panose="00000500000000000000" pitchFamily="2" charset="-79"/>
                <a:cs typeface="Rubik" panose="00000500000000000000" pitchFamily="2" charset="-79"/>
              </a:rPr>
              <a:t>COMPATIBLE VL et PL</a:t>
            </a:r>
            <a:br>
              <a:rPr lang="fr-FR" sz="2399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(y compris les véhicules EURO 6)</a:t>
            </a:r>
            <a:endParaRPr lang="fr-FR" sz="2399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6A00480-6AF5-456A-9A04-A9BE407231E5}"/>
              </a:ext>
            </a:extLst>
          </p:cNvPr>
          <p:cNvGrpSpPr/>
          <p:nvPr/>
        </p:nvGrpSpPr>
        <p:grpSpPr>
          <a:xfrm>
            <a:off x="16272847" y="6827076"/>
            <a:ext cx="2921806" cy="1221718"/>
            <a:chOff x="1552529" y="6387110"/>
            <a:chExt cx="2921832" cy="1221729"/>
          </a:xfrm>
        </p:grpSpPr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449CCE56-610E-43BC-8805-079EEF11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2529" y="6752663"/>
              <a:ext cx="2921832" cy="856176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C53047-4363-4A40-BFB9-C1CA7F0E9EE8}"/>
                </a:ext>
              </a:extLst>
            </p:cNvPr>
            <p:cNvSpPr/>
            <p:nvPr/>
          </p:nvSpPr>
          <p:spPr>
            <a:xfrm>
              <a:off x="1776525" y="6826808"/>
              <a:ext cx="248147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TOUS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CONSTRUCTEURS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ED8C4F-EE58-4A76-B086-5A2E9254C142}"/>
                </a:ext>
              </a:extLst>
            </p:cNvPr>
            <p:cNvSpPr/>
            <p:nvPr/>
          </p:nvSpPr>
          <p:spPr>
            <a:xfrm>
              <a:off x="2297977" y="6387110"/>
              <a:ext cx="1481509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ANTIFREEZE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1BA6F84-76ED-46D4-98E7-4F0A33BDF94F}"/>
              </a:ext>
            </a:extLst>
          </p:cNvPr>
          <p:cNvGrpSpPr/>
          <p:nvPr/>
        </p:nvGrpSpPr>
        <p:grpSpPr>
          <a:xfrm>
            <a:off x="604044" y="5665017"/>
            <a:ext cx="2565565" cy="1088176"/>
            <a:chOff x="4326918" y="4772591"/>
            <a:chExt cx="2565588" cy="1088185"/>
          </a:xfrm>
        </p:grpSpPr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DD650B39-60B9-4278-B6EA-1451A58A8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6918" y="5124248"/>
              <a:ext cx="2565588" cy="73652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2AD9E00-AB70-4ABA-8C7B-E12EC8A598B3}"/>
                </a:ext>
              </a:extLst>
            </p:cNvPr>
            <p:cNvSpPr/>
            <p:nvPr/>
          </p:nvSpPr>
          <p:spPr>
            <a:xfrm>
              <a:off x="4546165" y="5125783"/>
              <a:ext cx="2115983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RENAULT,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NISSAN, DACIA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22D101-6FF8-41D2-A68E-C01937751F15}"/>
                </a:ext>
              </a:extLst>
            </p:cNvPr>
            <p:cNvSpPr/>
            <p:nvPr/>
          </p:nvSpPr>
          <p:spPr>
            <a:xfrm>
              <a:off x="4564870" y="4772591"/>
              <a:ext cx="1560378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D -25°C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14C9EC-DA64-4CD2-A667-E7C11330CB67}"/>
              </a:ext>
            </a:extLst>
          </p:cNvPr>
          <p:cNvGrpSpPr/>
          <p:nvPr/>
        </p:nvGrpSpPr>
        <p:grpSpPr>
          <a:xfrm>
            <a:off x="3420808" y="4873961"/>
            <a:ext cx="2247279" cy="1081696"/>
            <a:chOff x="7621642" y="4032503"/>
            <a:chExt cx="2247298" cy="1081704"/>
          </a:xfrm>
        </p:grpSpPr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89648EE6-1A1E-45B4-B253-E1003F93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21642" y="4377680"/>
              <a:ext cx="2247298" cy="73652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17655A-DF91-49AC-8DEE-B0837B42FDB2}"/>
                </a:ext>
              </a:extLst>
            </p:cNvPr>
            <p:cNvSpPr/>
            <p:nvPr/>
          </p:nvSpPr>
          <p:spPr>
            <a:xfrm>
              <a:off x="7826147" y="4388689"/>
              <a:ext cx="1896049" cy="707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VW, AUDI, </a:t>
              </a:r>
              <a:b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SEAT, SKODA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5CD5FC-2C43-4038-82CF-4FF60AA15EEE}"/>
                </a:ext>
              </a:extLst>
            </p:cNvPr>
            <p:cNvSpPr/>
            <p:nvPr/>
          </p:nvSpPr>
          <p:spPr>
            <a:xfrm>
              <a:off x="7868795" y="4032503"/>
              <a:ext cx="1853408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 G13 -30°C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604DEEA-4775-48FF-AE0E-338FD8BE6B2D}"/>
              </a:ext>
            </a:extLst>
          </p:cNvPr>
          <p:cNvGrpSpPr/>
          <p:nvPr/>
        </p:nvGrpSpPr>
        <p:grpSpPr>
          <a:xfrm>
            <a:off x="13908152" y="4429607"/>
            <a:ext cx="2772382" cy="822158"/>
            <a:chOff x="10621427" y="3983794"/>
            <a:chExt cx="2772407" cy="822165"/>
          </a:xfrm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401AFA27-E332-4F22-AEBD-138DB577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21427" y="4322348"/>
              <a:ext cx="2772407" cy="48361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EFB33C-C7E6-47B4-A6F3-67013C8582CF}"/>
                </a:ext>
              </a:extLst>
            </p:cNvPr>
            <p:cNvSpPr/>
            <p:nvPr/>
          </p:nvSpPr>
          <p:spPr>
            <a:xfrm>
              <a:off x="10835602" y="4366300"/>
              <a:ext cx="2412221" cy="4001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OPEL, FIAT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0AA7EE-EE50-4E9E-86D5-8F2BB8DAFA9D}"/>
                </a:ext>
              </a:extLst>
            </p:cNvPr>
            <p:cNvSpPr/>
            <p:nvPr/>
          </p:nvSpPr>
          <p:spPr>
            <a:xfrm>
              <a:off x="11414259" y="3983794"/>
              <a:ext cx="1217652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FOF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46DB596-5959-4068-9AA5-0F7E71951124}"/>
              </a:ext>
            </a:extLst>
          </p:cNvPr>
          <p:cNvGrpSpPr/>
          <p:nvPr/>
        </p:nvGrpSpPr>
        <p:grpSpPr>
          <a:xfrm>
            <a:off x="15551236" y="5637336"/>
            <a:ext cx="2921806" cy="1143891"/>
            <a:chOff x="15722935" y="7063070"/>
            <a:chExt cx="2921832" cy="1143902"/>
          </a:xfrm>
        </p:grpSpPr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9CA23EC4-CC96-49BD-BE9A-54588B94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722935" y="7435166"/>
              <a:ext cx="2921832" cy="77180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DF0AA1-3666-4109-A86C-025B9341FC27}"/>
                </a:ext>
              </a:extLst>
            </p:cNvPr>
            <p:cNvSpPr/>
            <p:nvPr/>
          </p:nvSpPr>
          <p:spPr>
            <a:xfrm>
              <a:off x="15910082" y="7461413"/>
              <a:ext cx="2481471" cy="707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TOUS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CONSTRUCTEURS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E8D487F-E433-47AB-BA73-CCD0FCA1039C}"/>
                </a:ext>
              </a:extLst>
            </p:cNvPr>
            <p:cNvSpPr/>
            <p:nvPr/>
          </p:nvSpPr>
          <p:spPr>
            <a:xfrm>
              <a:off x="16177004" y="7063070"/>
              <a:ext cx="2013711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UNIVERSAL -25°C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1D5484C6-7091-4576-8636-95E100636B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465" y="1463713"/>
            <a:ext cx="1264507" cy="1097037"/>
          </a:xfrm>
          <a:prstGeom prst="rect">
            <a:avLst/>
          </a:prstGeom>
        </p:spPr>
      </p:pic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CE9F7816-037E-40AD-9D1E-D8563C516D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330011" y="7620712"/>
            <a:ext cx="1092192" cy="435196"/>
          </a:xfrm>
          <a:prstGeom prst="bentConnector3">
            <a:avLst>
              <a:gd name="adj1" fmla="val 100232"/>
            </a:avLst>
          </a:prstGeom>
          <a:ln w="34925" cap="rnd">
            <a:solidFill>
              <a:srgbClr val="F6E94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F97DFB48-64C4-4D5D-8BB1-8C2E5E44A5DB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5668087" y="5587396"/>
            <a:ext cx="584473" cy="2171811"/>
          </a:xfrm>
          <a:prstGeom prst="bentConnector2">
            <a:avLst/>
          </a:prstGeom>
          <a:ln w="34925" cap="rnd">
            <a:solidFill>
              <a:srgbClr val="E978A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A1A0555C-56AD-4F6E-A8A7-39E50E261CF5}"/>
              </a:ext>
            </a:extLst>
          </p:cNvPr>
          <p:cNvCxnSpPr>
            <a:cxnSpLocks/>
            <a:stCxn id="23" idx="2"/>
          </p:cNvCxnSpPr>
          <p:nvPr/>
        </p:nvCxnSpPr>
        <p:spPr>
          <a:xfrm rot="5400000">
            <a:off x="12837756" y="5264567"/>
            <a:ext cx="2469393" cy="2443783"/>
          </a:xfrm>
          <a:prstGeom prst="bentConnector3">
            <a:avLst>
              <a:gd name="adj1" fmla="val 35022"/>
            </a:avLst>
          </a:prstGeom>
          <a:ln w="34925" cap="rnd">
            <a:solidFill>
              <a:srgbClr val="F6A45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28526C96-A653-4936-9102-7544862F2EBD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14191216" y="6395333"/>
            <a:ext cx="1360023" cy="1551820"/>
          </a:xfrm>
          <a:prstGeom prst="bentConnector2">
            <a:avLst/>
          </a:prstGeom>
          <a:ln w="34925" cap="rnd">
            <a:solidFill>
              <a:srgbClr val="A0C96B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2A10E373-BAE8-0DE2-C366-AA5C11E524F8}"/>
              </a:ext>
            </a:extLst>
          </p:cNvPr>
          <p:cNvGrpSpPr/>
          <p:nvPr/>
        </p:nvGrpSpPr>
        <p:grpSpPr>
          <a:xfrm>
            <a:off x="11399105" y="4812799"/>
            <a:ext cx="2103313" cy="1081696"/>
            <a:chOff x="7732920" y="4032503"/>
            <a:chExt cx="2103332" cy="1081704"/>
          </a:xfrm>
        </p:grpSpPr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7281E330-1DE3-BF09-7993-1EB3C0489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32920" y="4377680"/>
              <a:ext cx="2103332" cy="736527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4000F74-278E-7AE3-FCC9-F048925CEA92}"/>
                </a:ext>
              </a:extLst>
            </p:cNvPr>
            <p:cNvSpPr/>
            <p:nvPr/>
          </p:nvSpPr>
          <p:spPr>
            <a:xfrm>
              <a:off x="7938521" y="4388689"/>
              <a:ext cx="1671305" cy="707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HYBRIDES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317690C-344D-A39F-883A-5C2863FB0B3E}"/>
                </a:ext>
              </a:extLst>
            </p:cNvPr>
            <p:cNvSpPr/>
            <p:nvPr/>
          </p:nvSpPr>
          <p:spPr>
            <a:xfrm>
              <a:off x="7868795" y="4032503"/>
              <a:ext cx="1694391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H-FLUID -35°C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D0C7DC0-AE47-3A53-4322-C3ADC5813BE6}"/>
              </a:ext>
            </a:extLst>
          </p:cNvPr>
          <p:cNvGrpSpPr/>
          <p:nvPr/>
        </p:nvGrpSpPr>
        <p:grpSpPr>
          <a:xfrm>
            <a:off x="8029436" y="4080578"/>
            <a:ext cx="2495264" cy="1062781"/>
            <a:chOff x="13605293" y="4914897"/>
            <a:chExt cx="2495286" cy="1062790"/>
          </a:xfrm>
        </p:grpSpPr>
        <p:pic>
          <p:nvPicPr>
            <p:cNvPr id="67" name="Graphique 66">
              <a:extLst>
                <a:ext uri="{FF2B5EF4-FFF2-40B4-BE49-F238E27FC236}">
                  <a16:creationId xmlns:a16="http://schemas.microsoft.com/office/drawing/2014/main" id="{9F0DFDC3-6C05-3A8B-D3E8-6600BA6C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605293" y="5265750"/>
              <a:ext cx="2495286" cy="687099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6EA7F41-F17D-0446-B7D5-4580E59BE222}"/>
                </a:ext>
              </a:extLst>
            </p:cNvPr>
            <p:cNvSpPr/>
            <p:nvPr/>
          </p:nvSpPr>
          <p:spPr>
            <a:xfrm>
              <a:off x="13838396" y="5269795"/>
              <a:ext cx="198742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ÉLECTRIQUES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EADF73B-45C9-D247-6CDB-3DD08BD6B452}"/>
                </a:ext>
              </a:extLst>
            </p:cNvPr>
            <p:cNvSpPr/>
            <p:nvPr/>
          </p:nvSpPr>
          <p:spPr>
            <a:xfrm>
              <a:off x="14058927" y="4914897"/>
              <a:ext cx="1657520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E-FLUID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36381454-C7E1-F7F1-937A-3471791672DD}"/>
              </a:ext>
            </a:extLst>
          </p:cNvPr>
          <p:cNvGrpSpPr/>
          <p:nvPr/>
        </p:nvGrpSpPr>
        <p:grpSpPr>
          <a:xfrm>
            <a:off x="1363489" y="3629014"/>
            <a:ext cx="4844317" cy="1186360"/>
            <a:chOff x="9661319" y="3974001"/>
            <a:chExt cx="4844359" cy="1186371"/>
          </a:xfrm>
        </p:grpSpPr>
        <p:pic>
          <p:nvPicPr>
            <p:cNvPr id="106" name="Graphique 105">
              <a:extLst>
                <a:ext uri="{FF2B5EF4-FFF2-40B4-BE49-F238E27FC236}">
                  <a16:creationId xmlns:a16="http://schemas.microsoft.com/office/drawing/2014/main" id="{E2F060B7-5E1D-37D2-6687-A1A9037D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661319" y="4290058"/>
              <a:ext cx="4844359" cy="870314"/>
            </a:xfrm>
            <a:prstGeom prst="rect">
              <a:avLst/>
            </a:prstGeom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448073C-8994-7E63-B96A-D29CF4742117}"/>
                </a:ext>
              </a:extLst>
            </p:cNvPr>
            <p:cNvSpPr/>
            <p:nvPr/>
          </p:nvSpPr>
          <p:spPr>
            <a:xfrm>
              <a:off x="9911461" y="4366299"/>
              <a:ext cx="4195095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MB, BMW, VW, ALFA ROMEO,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CHRYSLER, FIAT, OPEL, LANCIA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0FDEF0-5A25-9A9B-E03A-836C5DE2E1A8}"/>
                </a:ext>
              </a:extLst>
            </p:cNvPr>
            <p:cNvSpPr/>
            <p:nvPr/>
          </p:nvSpPr>
          <p:spPr>
            <a:xfrm>
              <a:off x="10470026" y="3974001"/>
              <a:ext cx="3028099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MB-BMW-VW G12 EVO -35°C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75CD378-0C07-0917-8775-A6F291A086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72537" y="2822327"/>
            <a:ext cx="1419213" cy="1266814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6A3F2157-2086-663B-A509-5421D49B58F8}"/>
              </a:ext>
            </a:extLst>
          </p:cNvPr>
          <p:cNvGrpSpPr/>
          <p:nvPr/>
        </p:nvGrpSpPr>
        <p:grpSpPr>
          <a:xfrm>
            <a:off x="11304557" y="2365924"/>
            <a:ext cx="2293183" cy="2226250"/>
            <a:chOff x="11259807" y="2512821"/>
            <a:chExt cx="2293204" cy="2226271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18CD1B44-6F97-CD8C-CCA3-2B13E58B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397775" y="2521948"/>
              <a:ext cx="2155236" cy="53198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44FE365-86C9-A94C-8189-73CA0DF2B4C2}"/>
                </a:ext>
              </a:extLst>
            </p:cNvPr>
            <p:cNvSpPr txBox="1"/>
            <p:nvPr/>
          </p:nvSpPr>
          <p:spPr>
            <a:xfrm>
              <a:off x="11259807" y="2512821"/>
              <a:ext cx="2155236" cy="2226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r-FR" sz="2000" b="1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COOLTRUCK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X-OAT -25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X-OAT -37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OAT -37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SI-OAT -37 °C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ubik" panose="00000500000000000000" pitchFamily="2" charset="-79"/>
                <a:ea typeface="+mn-ea"/>
                <a:cs typeface="Rubik" panose="00000500000000000000" pitchFamily="2" charset="-79"/>
              </a:endParaRPr>
            </a:p>
          </p:txBody>
        </p:sp>
      </p:grp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EFB736F8-F304-921E-90EE-02CFF6190318}"/>
              </a:ext>
            </a:extLst>
          </p:cNvPr>
          <p:cNvCxnSpPr>
            <a:cxnSpLocks/>
          </p:cNvCxnSpPr>
          <p:nvPr/>
        </p:nvCxnSpPr>
        <p:spPr>
          <a:xfrm>
            <a:off x="3030936" y="7566167"/>
            <a:ext cx="1178555" cy="529091"/>
          </a:xfrm>
          <a:prstGeom prst="bentConnector3">
            <a:avLst>
              <a:gd name="adj1" fmla="val 100175"/>
            </a:avLst>
          </a:prstGeom>
          <a:ln w="34925" cap="rnd">
            <a:solidFill>
              <a:srgbClr val="01456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CCF33B92-D59B-C76F-7D55-7479750C1E28}"/>
              </a:ext>
            </a:extLst>
          </p:cNvPr>
          <p:cNvGrpSpPr/>
          <p:nvPr/>
        </p:nvGrpSpPr>
        <p:grpSpPr>
          <a:xfrm>
            <a:off x="931596" y="6763399"/>
            <a:ext cx="2113783" cy="1169028"/>
            <a:chOff x="13535771" y="4900090"/>
            <a:chExt cx="2113802" cy="1169038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0874EDDC-3BEE-99A5-8C2E-FF5FD0AE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535771" y="5265752"/>
              <a:ext cx="2113802" cy="80337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B59C85-3082-35F5-72BA-0C6B241A1A7D}"/>
                </a:ext>
              </a:extLst>
            </p:cNvPr>
            <p:cNvSpPr/>
            <p:nvPr/>
          </p:nvSpPr>
          <p:spPr>
            <a:xfrm>
              <a:off x="13806337" y="5322189"/>
              <a:ext cx="148760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PEUGEOT,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CITROËN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C22718-6447-1AAE-FED3-F2E32311B428}"/>
                </a:ext>
              </a:extLst>
            </p:cNvPr>
            <p:cNvSpPr/>
            <p:nvPr/>
          </p:nvSpPr>
          <p:spPr>
            <a:xfrm>
              <a:off x="14032183" y="4900090"/>
              <a:ext cx="1240094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PSA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1A5D5B81-71D4-8FC8-8728-91F64E32FB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95263" y="8528401"/>
            <a:ext cx="337674" cy="1559876"/>
          </a:xfrm>
          <a:prstGeom prst="bentConnector2">
            <a:avLst/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B8B10FEB-65F3-BFBC-A9EE-2688841F799E}"/>
              </a:ext>
            </a:extLst>
          </p:cNvPr>
          <p:cNvGrpSpPr/>
          <p:nvPr/>
        </p:nvGrpSpPr>
        <p:grpSpPr>
          <a:xfrm>
            <a:off x="24288" y="8050385"/>
            <a:ext cx="3119749" cy="1163416"/>
            <a:chOff x="9661318" y="3910839"/>
            <a:chExt cx="6069487" cy="1175524"/>
          </a:xfrm>
        </p:grpSpPr>
        <p:pic>
          <p:nvPicPr>
            <p:cNvPr id="73" name="Graphique 72">
              <a:extLst>
                <a:ext uri="{FF2B5EF4-FFF2-40B4-BE49-F238E27FC236}">
                  <a16:creationId xmlns:a16="http://schemas.microsoft.com/office/drawing/2014/main" id="{04CFF4B8-B017-9365-B1E8-19FB6857D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661318" y="4290059"/>
              <a:ext cx="6069487" cy="796304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4635368-A253-7C81-DF0B-8F19769C662F}"/>
                </a:ext>
              </a:extLst>
            </p:cNvPr>
            <p:cNvSpPr/>
            <p:nvPr/>
          </p:nvSpPr>
          <p:spPr>
            <a:xfrm>
              <a:off x="9875865" y="4323289"/>
              <a:ext cx="5640392" cy="7152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NISSAN, MITSUBISHI,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DACIA, MB, RENAULT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EEA239D-E0F0-9E40-17FA-5DCF2A24A54C}"/>
                </a:ext>
              </a:extLst>
            </p:cNvPr>
            <p:cNvSpPr/>
            <p:nvPr/>
          </p:nvSpPr>
          <p:spPr>
            <a:xfrm>
              <a:off x="11150291" y="3910839"/>
              <a:ext cx="3262020" cy="342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E -37°C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17" name="Graphique 16">
            <a:extLst>
              <a:ext uri="{FF2B5EF4-FFF2-40B4-BE49-F238E27FC236}">
                <a16:creationId xmlns:a16="http://schemas.microsoft.com/office/drawing/2014/main" id="{677DD747-5D6B-79AE-0BDB-765C9CA32C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796713" y="1032664"/>
            <a:ext cx="2247731" cy="22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uit&#10;&#10;Description générée automatiquement">
            <a:extLst>
              <a:ext uri="{FF2B5EF4-FFF2-40B4-BE49-F238E27FC236}">
                <a16:creationId xmlns:a16="http://schemas.microsoft.com/office/drawing/2014/main" id="{F8B49B5C-BAC3-D255-7688-50D34DE0C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4" y="6295085"/>
            <a:ext cx="15163800" cy="5623630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12E4ED3E-42C9-430A-94BD-033FE9F17476}"/>
              </a:ext>
            </a:extLst>
          </p:cNvPr>
          <p:cNvSpPr txBox="1"/>
          <p:nvPr/>
        </p:nvSpPr>
        <p:spPr>
          <a:xfrm>
            <a:off x="1004691" y="2606675"/>
            <a:ext cx="10049194" cy="2247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12 produits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sans méthanol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Additifs premiums : </a:t>
            </a:r>
            <a:r>
              <a:rPr lang="fr-FR" sz="2400" dirty="0" err="1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, anti-pluie, dégivrant…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Indices de protection : </a:t>
            </a: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0°C, -15°C, -20°C, -30°C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Des parfums exclusifs uniques 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08264E-DF92-4CA2-97CD-65A115DA771A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LAVE-GLACES  BIODÉGRADABLES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PARFUMÉS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61C364C6-44E6-41B0-B637-98BAD00B6DDE}"/>
              </a:ext>
            </a:extLst>
          </p:cNvPr>
          <p:cNvCxnSpPr>
            <a:cxnSpLocks/>
          </p:cNvCxnSpPr>
          <p:nvPr/>
        </p:nvCxnSpPr>
        <p:spPr>
          <a:xfrm rot="5400000">
            <a:off x="10303517" y="6712079"/>
            <a:ext cx="802816" cy="338568"/>
          </a:xfrm>
          <a:prstGeom prst="bentConnector3">
            <a:avLst/>
          </a:prstGeom>
          <a:ln w="34925" cap="rnd">
            <a:solidFill>
              <a:srgbClr val="F7CE3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 : en angle 79">
            <a:extLst>
              <a:ext uri="{FF2B5EF4-FFF2-40B4-BE49-F238E27FC236}">
                <a16:creationId xmlns:a16="http://schemas.microsoft.com/office/drawing/2014/main" id="{67E59BB7-BD7C-49F5-8816-6FD417E6E203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11326544" y="6315173"/>
            <a:ext cx="1598266" cy="653913"/>
          </a:xfrm>
          <a:prstGeom prst="bentConnector3">
            <a:avLst>
              <a:gd name="adj1" fmla="val 70660"/>
            </a:avLst>
          </a:prstGeom>
          <a:ln w="34925" cap="rnd">
            <a:solidFill>
              <a:srgbClr val="FF4C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A991B0B3-74A4-4334-B1DB-0A0FEE247D05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3532599" y="5766017"/>
            <a:ext cx="1568088" cy="2272362"/>
          </a:xfrm>
          <a:prstGeom prst="bentConnector3">
            <a:avLst>
              <a:gd name="adj1" fmla="val 24321"/>
            </a:avLst>
          </a:prstGeom>
          <a:ln w="34925" cap="rnd">
            <a:solidFill>
              <a:srgbClr val="3FAE2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2C1FECA2-96EF-4337-A43D-D832C873BA82}"/>
              </a:ext>
            </a:extLst>
          </p:cNvPr>
          <p:cNvCxnSpPr>
            <a:cxnSpLocks/>
            <a:stCxn id="38" idx="2"/>
          </p:cNvCxnSpPr>
          <p:nvPr/>
        </p:nvCxnSpPr>
        <p:spPr>
          <a:xfrm rot="16200000" flipH="1">
            <a:off x="5397876" y="6409331"/>
            <a:ext cx="1603818" cy="70767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F7CE3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 : en angle 89">
            <a:extLst>
              <a:ext uri="{FF2B5EF4-FFF2-40B4-BE49-F238E27FC236}">
                <a16:creationId xmlns:a16="http://schemas.microsoft.com/office/drawing/2014/main" id="{A48B078D-E791-43DF-A007-12869912F8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924397" y="6520463"/>
            <a:ext cx="1236361" cy="1299152"/>
          </a:xfrm>
          <a:prstGeom prst="bentConnector2">
            <a:avLst/>
          </a:prstGeom>
          <a:ln w="34925" cap="rnd">
            <a:solidFill>
              <a:srgbClr val="EE77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3D74E298-165D-453B-AA3A-1036D69F605B}"/>
              </a:ext>
            </a:extLst>
          </p:cNvPr>
          <p:cNvCxnSpPr>
            <a:cxnSpLocks/>
            <a:stCxn id="52" idx="1"/>
          </p:cNvCxnSpPr>
          <p:nvPr/>
        </p:nvCxnSpPr>
        <p:spPr>
          <a:xfrm rot="10800000" flipV="1">
            <a:off x="14794038" y="7533132"/>
            <a:ext cx="1489967" cy="290193"/>
          </a:xfrm>
          <a:prstGeom prst="bentConnector3">
            <a:avLst>
              <a:gd name="adj1" fmla="val 100027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 : en angle 97">
            <a:extLst>
              <a:ext uri="{FF2B5EF4-FFF2-40B4-BE49-F238E27FC236}">
                <a16:creationId xmlns:a16="http://schemas.microsoft.com/office/drawing/2014/main" id="{7DFF618D-FDEC-4F87-B5E3-B38F35B64FF3}"/>
              </a:ext>
            </a:extLst>
          </p:cNvPr>
          <p:cNvCxnSpPr>
            <a:cxnSpLocks/>
          </p:cNvCxnSpPr>
          <p:nvPr/>
        </p:nvCxnSpPr>
        <p:spPr>
          <a:xfrm rot="5400000">
            <a:off x="12903490" y="5539838"/>
            <a:ext cx="2227252" cy="2081363"/>
          </a:xfrm>
          <a:prstGeom prst="bentConnector3">
            <a:avLst>
              <a:gd name="adj1" fmla="val 28040"/>
            </a:avLst>
          </a:prstGeom>
          <a:ln w="34925" cap="rnd">
            <a:solidFill>
              <a:srgbClr val="CC003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 : en angle 106">
            <a:extLst>
              <a:ext uri="{FF2B5EF4-FFF2-40B4-BE49-F238E27FC236}">
                <a16:creationId xmlns:a16="http://schemas.microsoft.com/office/drawing/2014/main" id="{197BFCB7-047E-4387-81FD-38965B4395FF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301137" y="7064466"/>
            <a:ext cx="1181394" cy="796634"/>
          </a:xfrm>
          <a:prstGeom prst="bentConnector2">
            <a:avLst/>
          </a:prstGeom>
          <a:ln w="34925" cap="rnd">
            <a:solidFill>
              <a:srgbClr val="EE77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que 45">
            <a:extLst>
              <a:ext uri="{FF2B5EF4-FFF2-40B4-BE49-F238E27FC236}">
                <a16:creationId xmlns:a16="http://schemas.microsoft.com/office/drawing/2014/main" id="{A155A261-1C94-4917-808D-ADF5BEE4B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1BCB3A7-1FFA-4514-B6FC-626DB9412FFA}"/>
              </a:ext>
            </a:extLst>
          </p:cNvPr>
          <p:cNvGrpSpPr/>
          <p:nvPr/>
        </p:nvGrpSpPr>
        <p:grpSpPr>
          <a:xfrm>
            <a:off x="11238636" y="5056944"/>
            <a:ext cx="2434321" cy="786052"/>
            <a:chOff x="6242844" y="3878142"/>
            <a:chExt cx="2434321" cy="786052"/>
          </a:xfrm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0B1BBBAC-A594-4AC1-B904-32D0B384A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26C4E-25B5-40FB-B7B7-8E860D37739D}"/>
                </a:ext>
              </a:extLst>
            </p:cNvPr>
            <p:cNvSpPr/>
            <p:nvPr/>
          </p:nvSpPr>
          <p:spPr>
            <a:xfrm>
              <a:off x="6422903" y="4264084"/>
              <a:ext cx="20678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PAIN D’ÉPICES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5B61E8-08A5-43CD-9286-CEE312036137}"/>
                </a:ext>
              </a:extLst>
            </p:cNvPr>
            <p:cNvSpPr/>
            <p:nvPr/>
          </p:nvSpPr>
          <p:spPr>
            <a:xfrm>
              <a:off x="6242844" y="3878142"/>
              <a:ext cx="24343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-15° TOUTES SAISONS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C24CC78-3983-429D-B6B7-A3CA728DDC68}"/>
              </a:ext>
            </a:extLst>
          </p:cNvPr>
          <p:cNvGrpSpPr/>
          <p:nvPr/>
        </p:nvGrpSpPr>
        <p:grpSpPr>
          <a:xfrm>
            <a:off x="2074466" y="5010196"/>
            <a:ext cx="2286000" cy="1119145"/>
            <a:chOff x="8833152" y="2479506"/>
            <a:chExt cx="2286000" cy="1119145"/>
          </a:xfrm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1028320B-066E-43F7-9D13-C489CAEDF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33152" y="2845059"/>
              <a:ext cx="2286000" cy="75359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8E0D01-F5FF-48CE-91EB-1B32C5AB42C3}"/>
                </a:ext>
              </a:extLst>
            </p:cNvPr>
            <p:cNvSpPr/>
            <p:nvPr/>
          </p:nvSpPr>
          <p:spPr>
            <a:xfrm>
              <a:off x="9132036" y="2879578"/>
              <a:ext cx="161422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CHOCOLAT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NOISETTE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A4E475-EE1D-42A3-A640-0C020AD9EF19}"/>
                </a:ext>
              </a:extLst>
            </p:cNvPr>
            <p:cNvSpPr/>
            <p:nvPr/>
          </p:nvSpPr>
          <p:spPr>
            <a:xfrm>
              <a:off x="8949927" y="2479506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18D75D-4D7C-4465-8898-30916B524565}"/>
              </a:ext>
            </a:extLst>
          </p:cNvPr>
          <p:cNvGrpSpPr/>
          <p:nvPr/>
        </p:nvGrpSpPr>
        <p:grpSpPr>
          <a:xfrm>
            <a:off x="4702950" y="4861490"/>
            <a:ext cx="2286000" cy="1107958"/>
            <a:chOff x="9960871" y="4341461"/>
            <a:chExt cx="2286000" cy="1107958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E6DA83BC-92BF-4389-A5C6-BCA6519F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0871" y="4687636"/>
              <a:ext cx="2286000" cy="753592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AAD44-6D7D-4C5B-ABC2-0CA7226C70F7}"/>
                </a:ext>
              </a:extLst>
            </p:cNvPr>
            <p:cNvSpPr/>
            <p:nvPr/>
          </p:nvSpPr>
          <p:spPr>
            <a:xfrm>
              <a:off x="10256862" y="4741533"/>
              <a:ext cx="16199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COCKTAIL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PÉTILLANT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5EAE50-0BCB-4C7D-9996-4B2DCC8508A8}"/>
                </a:ext>
              </a:extLst>
            </p:cNvPr>
            <p:cNvSpPr/>
            <p:nvPr/>
          </p:nvSpPr>
          <p:spPr>
            <a:xfrm>
              <a:off x="10077646" y="4341461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6C2FA8A-AD19-43FA-96AA-C9018DC8D047}"/>
              </a:ext>
            </a:extLst>
          </p:cNvPr>
          <p:cNvGrpSpPr/>
          <p:nvPr/>
        </p:nvGrpSpPr>
        <p:grpSpPr>
          <a:xfrm>
            <a:off x="15026087" y="5960304"/>
            <a:ext cx="2286000" cy="786052"/>
            <a:chOff x="12015523" y="3574605"/>
            <a:chExt cx="2286000" cy="786052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48250221-E89E-4714-9E22-907DE81C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015523" y="3926028"/>
              <a:ext cx="2286000" cy="43462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10229F-735F-4171-84E2-5769D628C798}"/>
                </a:ext>
              </a:extLst>
            </p:cNvPr>
            <p:cNvSpPr/>
            <p:nvPr/>
          </p:nvSpPr>
          <p:spPr>
            <a:xfrm>
              <a:off x="12213167" y="3941351"/>
              <a:ext cx="18758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FRANGIPANE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2F68A9-8901-4081-BA1D-3DD99AD560FA}"/>
                </a:ext>
              </a:extLst>
            </p:cNvPr>
            <p:cNvSpPr/>
            <p:nvPr/>
          </p:nvSpPr>
          <p:spPr>
            <a:xfrm>
              <a:off x="12204325" y="3574605"/>
              <a:ext cx="19351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ANTI-PLUIE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DC0FCBA-BEC8-4653-ADDF-CE7ADD484135}"/>
              </a:ext>
            </a:extLst>
          </p:cNvPr>
          <p:cNvGrpSpPr/>
          <p:nvPr/>
        </p:nvGrpSpPr>
        <p:grpSpPr>
          <a:xfrm>
            <a:off x="13858304" y="4348969"/>
            <a:ext cx="2434321" cy="1118584"/>
            <a:chOff x="15767844" y="5388372"/>
            <a:chExt cx="2434321" cy="1118584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E2418E8F-AB22-43C1-8B8C-37B5C51E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795425" y="5753364"/>
              <a:ext cx="2286000" cy="75359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BB1059-EA0D-4539-9F42-8E7A37133730}"/>
                </a:ext>
              </a:extLst>
            </p:cNvPr>
            <p:cNvSpPr/>
            <p:nvPr/>
          </p:nvSpPr>
          <p:spPr>
            <a:xfrm>
              <a:off x="16094299" y="5787883"/>
              <a:ext cx="161422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CHOCOLAT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CERISE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2770FD3-2824-42AA-9075-90AF09298968}"/>
                </a:ext>
              </a:extLst>
            </p:cNvPr>
            <p:cNvSpPr/>
            <p:nvPr/>
          </p:nvSpPr>
          <p:spPr>
            <a:xfrm>
              <a:off x="15767844" y="5388372"/>
              <a:ext cx="24343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-15° TOUTES SAISONS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5A7BA8D-2ECF-47C9-B2E2-CA2B79C14FF1}"/>
              </a:ext>
            </a:extLst>
          </p:cNvPr>
          <p:cNvGrpSpPr/>
          <p:nvPr/>
        </p:nvGrpSpPr>
        <p:grpSpPr>
          <a:xfrm>
            <a:off x="16284004" y="6964395"/>
            <a:ext cx="2370348" cy="786052"/>
            <a:chOff x="13508828" y="4664194"/>
            <a:chExt cx="2370348" cy="786052"/>
          </a:xfrm>
        </p:grpSpPr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8ED2D483-62BF-4DC4-9DBE-F8716276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508828" y="5015617"/>
              <a:ext cx="2370348" cy="434629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56A5BF-0523-48AA-94FA-8F860426B835}"/>
                </a:ext>
              </a:extLst>
            </p:cNvPr>
            <p:cNvSpPr/>
            <p:nvPr/>
          </p:nvSpPr>
          <p:spPr>
            <a:xfrm>
              <a:off x="13564747" y="5050136"/>
              <a:ext cx="22009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THÉ AU JASMIN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EDF7497-AE7B-46A8-B21F-9AB9DDD0D7EA}"/>
                </a:ext>
              </a:extLst>
            </p:cNvPr>
            <p:cNvSpPr/>
            <p:nvPr/>
          </p:nvSpPr>
          <p:spPr>
            <a:xfrm>
              <a:off x="13697630" y="4664194"/>
              <a:ext cx="18902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ANTI-PLUIE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29B1AA-858A-48D9-B671-A050BFA43208}"/>
              </a:ext>
            </a:extLst>
          </p:cNvPr>
          <p:cNvGrpSpPr/>
          <p:nvPr/>
        </p:nvGrpSpPr>
        <p:grpSpPr>
          <a:xfrm>
            <a:off x="1015137" y="6322678"/>
            <a:ext cx="2286000" cy="1118584"/>
            <a:chOff x="17364543" y="6223423"/>
            <a:chExt cx="2286000" cy="1118584"/>
          </a:xfrm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6DAA67C2-D398-43B6-BCEE-BA8D65BB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364543" y="6588415"/>
              <a:ext cx="2286000" cy="753592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5AD7AB7-E950-4B84-B436-095F1F8110C9}"/>
                </a:ext>
              </a:extLst>
            </p:cNvPr>
            <p:cNvSpPr/>
            <p:nvPr/>
          </p:nvSpPr>
          <p:spPr>
            <a:xfrm>
              <a:off x="17728019" y="6622934"/>
              <a:ext cx="14850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MARRONS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GLACÉS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445A70A-E63C-45CF-ADC5-966CD287CB8F}"/>
                </a:ext>
              </a:extLst>
            </p:cNvPr>
            <p:cNvSpPr/>
            <p:nvPr/>
          </p:nvSpPr>
          <p:spPr>
            <a:xfrm>
              <a:off x="17525474" y="6223423"/>
              <a:ext cx="18973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-30°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AC09CE-DB0C-464E-A394-8F193B8994A0}"/>
              </a:ext>
            </a:extLst>
          </p:cNvPr>
          <p:cNvGrpSpPr/>
          <p:nvPr/>
        </p:nvGrpSpPr>
        <p:grpSpPr>
          <a:xfrm>
            <a:off x="9741406" y="5911317"/>
            <a:ext cx="2286000" cy="800182"/>
            <a:chOff x="4044768" y="4596791"/>
            <a:chExt cx="2286000" cy="800182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738D01BC-BC5D-4054-AD8A-ACEDD899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44768" y="4962344"/>
              <a:ext cx="2286000" cy="43462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B7F4B4-C8F1-4E10-9781-064D0FC56BA9}"/>
                </a:ext>
              </a:extLst>
            </p:cNvPr>
            <p:cNvSpPr/>
            <p:nvPr/>
          </p:nvSpPr>
          <p:spPr>
            <a:xfrm>
              <a:off x="4161543" y="4596791"/>
              <a:ext cx="2013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DÉMOUSTIQUEUR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FCA7B8-CDCC-44B6-B93D-06D99694B1FA}"/>
                </a:ext>
              </a:extLst>
            </p:cNvPr>
            <p:cNvSpPr/>
            <p:nvPr/>
          </p:nvSpPr>
          <p:spPr>
            <a:xfrm>
              <a:off x="4629621" y="4968875"/>
              <a:ext cx="10422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MONOÏ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301EC5F8-68C9-102B-EC02-ABA7D26DAB07}"/>
              </a:ext>
            </a:extLst>
          </p:cNvPr>
          <p:cNvCxnSpPr>
            <a:cxnSpLocks/>
            <a:stCxn id="72" idx="2"/>
          </p:cNvCxnSpPr>
          <p:nvPr/>
        </p:nvCxnSpPr>
        <p:spPr>
          <a:xfrm rot="5400000">
            <a:off x="7542115" y="6917512"/>
            <a:ext cx="694383" cy="32636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75CDB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8AD4988C-FDD0-64BE-007B-2203F5B657C5}"/>
              </a:ext>
            </a:extLst>
          </p:cNvPr>
          <p:cNvGrpSpPr/>
          <p:nvPr/>
        </p:nvGrpSpPr>
        <p:grpSpPr>
          <a:xfrm>
            <a:off x="6896104" y="5947449"/>
            <a:ext cx="2286000" cy="786052"/>
            <a:chOff x="6300461" y="3878142"/>
            <a:chExt cx="2286000" cy="786052"/>
          </a:xfrm>
        </p:grpSpPr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40EC6C70-2C4E-17C2-7B7D-CBEADCCF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C16ADF-7769-C390-40A7-9659FC3DABA1}"/>
                </a:ext>
              </a:extLst>
            </p:cNvPr>
            <p:cNvSpPr/>
            <p:nvPr/>
          </p:nvSpPr>
          <p:spPr>
            <a:xfrm>
              <a:off x="6531429" y="4264084"/>
              <a:ext cx="18508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CHAMALLOW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9E5568C-C0A7-696A-2A48-F2CC99F445E3}"/>
                </a:ext>
              </a:extLst>
            </p:cNvPr>
            <p:cNvSpPr/>
            <p:nvPr/>
          </p:nvSpPr>
          <p:spPr>
            <a:xfrm>
              <a:off x="6523257" y="3878142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2904F69A-ADAC-BF71-22BB-9B3F93226496}"/>
              </a:ext>
            </a:extLst>
          </p:cNvPr>
          <p:cNvCxnSpPr>
            <a:cxnSpLocks/>
            <a:stCxn id="78" idx="2"/>
          </p:cNvCxnSpPr>
          <p:nvPr/>
        </p:nvCxnSpPr>
        <p:spPr>
          <a:xfrm rot="5400000">
            <a:off x="8484142" y="6231208"/>
            <a:ext cx="1519956" cy="391437"/>
          </a:xfrm>
          <a:prstGeom prst="bentConnector3">
            <a:avLst>
              <a:gd name="adj1" fmla="val 77603"/>
            </a:avLst>
          </a:prstGeom>
          <a:ln w="34925" cap="rnd">
            <a:solidFill>
              <a:srgbClr val="F9EDD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AC4A684-8A9E-09CB-2C0A-B838B1996322}"/>
              </a:ext>
            </a:extLst>
          </p:cNvPr>
          <p:cNvGrpSpPr/>
          <p:nvPr/>
        </p:nvGrpSpPr>
        <p:grpSpPr>
          <a:xfrm>
            <a:off x="8283457" y="4880896"/>
            <a:ext cx="2286000" cy="786052"/>
            <a:chOff x="6300461" y="3878142"/>
            <a:chExt cx="2286000" cy="786052"/>
          </a:xfrm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794A2AA3-44E7-FB34-BB2E-5382CA2A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C17256-ACD1-43FC-32C1-95096FB427B3}"/>
                </a:ext>
              </a:extLst>
            </p:cNvPr>
            <p:cNvSpPr/>
            <p:nvPr/>
          </p:nvSpPr>
          <p:spPr>
            <a:xfrm>
              <a:off x="6500810" y="4264084"/>
              <a:ext cx="19120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EAU DE COCO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BC8ADCD-1821-68AC-4526-92E743331650}"/>
                </a:ext>
              </a:extLst>
            </p:cNvPr>
            <p:cNvSpPr/>
            <p:nvPr/>
          </p:nvSpPr>
          <p:spPr>
            <a:xfrm>
              <a:off x="6497061" y="3878142"/>
              <a:ext cx="19877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DÉMOUSTIQUEUR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09087215-D3F9-7C35-AAC1-134C0577CF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9058" y="8067392"/>
            <a:ext cx="3131142" cy="7535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E1EAB1-C699-256C-45CA-89BB472D2B5B}"/>
              </a:ext>
            </a:extLst>
          </p:cNvPr>
          <p:cNvSpPr/>
          <p:nvPr/>
        </p:nvSpPr>
        <p:spPr>
          <a:xfrm>
            <a:off x="359208" y="8101911"/>
            <a:ext cx="2901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85"/>
              </a:spcBef>
              <a:tabLst>
                <a:tab pos="1009015" algn="l"/>
              </a:tabLst>
            </a:pP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MACARON</a:t>
            </a:r>
            <a:b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PASSION/CHOCOLAT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39F6FA-5742-B02A-0598-4C0DA6E0B396}"/>
              </a:ext>
            </a:extLst>
          </p:cNvPr>
          <p:cNvSpPr/>
          <p:nvPr/>
        </p:nvSpPr>
        <p:spPr>
          <a:xfrm>
            <a:off x="864709" y="7702400"/>
            <a:ext cx="198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85"/>
              </a:spcBef>
              <a:tabLst>
                <a:tab pos="1009015" algn="l"/>
              </a:tabLst>
            </a:pPr>
            <a:r>
              <a:rPr lang="fr-FR" sz="1600" b="1" spc="-5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endParaRPr lang="fr-FR" sz="16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308B6EAD-6482-5F08-70B7-2D5B8299587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986995" y="8268800"/>
            <a:ext cx="2701087" cy="7535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155C29-C603-3D08-FB6F-160D26E64FE0}"/>
              </a:ext>
            </a:extLst>
          </p:cNvPr>
          <p:cNvSpPr/>
          <p:nvPr/>
        </p:nvSpPr>
        <p:spPr>
          <a:xfrm>
            <a:off x="17150034" y="8303319"/>
            <a:ext cx="2375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85"/>
              </a:spcBef>
              <a:tabLst>
                <a:tab pos="1009015" algn="l"/>
              </a:tabLst>
            </a:pP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MACARON</a:t>
            </a:r>
            <a:b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VANILLE/FRAISE</a:t>
            </a:r>
            <a:endParaRPr lang="fr-FR" sz="20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81FC44-52D8-70C7-D11F-E8E3B583FF6D}"/>
              </a:ext>
            </a:extLst>
          </p:cNvPr>
          <p:cNvSpPr/>
          <p:nvPr/>
        </p:nvSpPr>
        <p:spPr>
          <a:xfrm>
            <a:off x="17348319" y="7903247"/>
            <a:ext cx="198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85"/>
              </a:spcBef>
              <a:tabLst>
                <a:tab pos="1009015" algn="l"/>
              </a:tabLst>
            </a:pPr>
            <a:r>
              <a:rPr lang="fr-FR" sz="1600" b="1" spc="-5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endParaRPr lang="fr-FR" sz="16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C6434E7F-357F-611B-8392-53D274DAA93B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17431206" y="8474081"/>
            <a:ext cx="358023" cy="1454645"/>
          </a:xfrm>
          <a:prstGeom prst="bentConnector2">
            <a:avLst/>
          </a:prstGeom>
          <a:ln w="34925" cap="rnd">
            <a:solidFill>
              <a:srgbClr val="FD92A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AA260ABB-E48A-5B23-4412-4B093EE4DEA9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2227200" y="8392362"/>
            <a:ext cx="519067" cy="1353935"/>
          </a:xfrm>
          <a:prstGeom prst="bentConnector2">
            <a:avLst/>
          </a:prstGeom>
          <a:ln w="34925" cap="rnd">
            <a:solidFill>
              <a:srgbClr val="CC003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que 20">
            <a:extLst>
              <a:ext uri="{FF2B5EF4-FFF2-40B4-BE49-F238E27FC236}">
                <a16:creationId xmlns:a16="http://schemas.microsoft.com/office/drawing/2014/main" id="{60665C17-3AAD-C688-545F-3B9C3EBA60A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796713" y="1032664"/>
            <a:ext cx="2247731" cy="22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82813" y="33686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LES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NOUVEAUX OUTILS</a:t>
            </a:r>
          </a:p>
        </p:txBody>
      </p:sp>
    </p:spTree>
    <p:extLst>
      <p:ext uri="{BB962C8B-B14F-4D97-AF65-F5344CB8AC3E}">
        <p14:creationId xmlns:p14="http://schemas.microsoft.com/office/powerpoint/2010/main" val="122126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B9C2D2-B2A7-43B8-B34F-99A42752885F}"/>
              </a:ext>
            </a:extLst>
          </p:cNvPr>
          <p:cNvSpPr/>
          <p:nvPr/>
        </p:nvSpPr>
        <p:spPr>
          <a:xfrm>
            <a:off x="0" y="4017637"/>
            <a:ext cx="20105689" cy="4304038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Image 3" descr="Une image contenant texte, Téléphone mobile, capture d’écran, Appareil mobile&#10;&#10;Description générée automatiquement">
            <a:extLst>
              <a:ext uri="{FF2B5EF4-FFF2-40B4-BE49-F238E27FC236}">
                <a16:creationId xmlns:a16="http://schemas.microsoft.com/office/drawing/2014/main" id="{6F7838C7-8816-5FB9-9642-30B846818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8" y="835100"/>
            <a:ext cx="15116063" cy="1007737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9ABC2E2-27BC-4FF4-AB35-D0940497259C}"/>
              </a:ext>
            </a:extLst>
          </p:cNvPr>
          <p:cNvGrpSpPr/>
          <p:nvPr/>
        </p:nvGrpSpPr>
        <p:grpSpPr>
          <a:xfrm>
            <a:off x="2160278" y="5959475"/>
            <a:ext cx="4645598" cy="1813302"/>
            <a:chOff x="987647" y="6405221"/>
            <a:chExt cx="4645598" cy="181330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E6FFB44-52C8-438D-8BC0-E7A6E09AA374}"/>
                </a:ext>
              </a:extLst>
            </p:cNvPr>
            <p:cNvSpPr txBox="1"/>
            <p:nvPr/>
          </p:nvSpPr>
          <p:spPr>
            <a:xfrm>
              <a:off x="1168207" y="7295193"/>
              <a:ext cx="44650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CHECK MY K :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un outil avant-gardiste pour vérifier l’authenticité de votre produit.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AEF9D3DE-B9B3-4BE3-BFEB-5EF4F1510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7647" y="6405221"/>
              <a:ext cx="3878262" cy="7300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99F908-ACAE-4CB1-A91D-FC61E274DAFF}"/>
                </a:ext>
              </a:extLst>
            </p:cNvPr>
            <p:cNvSpPr/>
            <p:nvPr/>
          </p:nvSpPr>
          <p:spPr>
            <a:xfrm>
              <a:off x="1208309" y="6567800"/>
              <a:ext cx="343363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INNOVATION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CDFC9E1-FBD6-49A5-86E2-3CFCB410F172}"/>
              </a:ext>
            </a:extLst>
          </p:cNvPr>
          <p:cNvGrpSpPr/>
          <p:nvPr/>
        </p:nvGrpSpPr>
        <p:grpSpPr>
          <a:xfrm>
            <a:off x="2138138" y="7940675"/>
            <a:ext cx="4667737" cy="1807795"/>
            <a:chOff x="965507" y="8782121"/>
            <a:chExt cx="4667737" cy="1807795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70D897-DD27-45B5-898B-8D49EE2ABCC3}"/>
                </a:ext>
              </a:extLst>
            </p:cNvPr>
            <p:cNvSpPr txBox="1"/>
            <p:nvPr/>
          </p:nvSpPr>
          <p:spPr>
            <a:xfrm>
              <a:off x="1170209" y="9666586"/>
              <a:ext cx="41293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Solution innovante, compatible avec tous les smartphones et tablettes (Android et iOS).</a:t>
              </a: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E6BD2010-2B43-4A35-B17C-846417916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5507" y="8782121"/>
              <a:ext cx="4667737" cy="73002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C744E8-82DB-4B13-A228-D1C27AC3AACC}"/>
                </a:ext>
              </a:extLst>
            </p:cNvPr>
            <p:cNvSpPr/>
            <p:nvPr/>
          </p:nvSpPr>
          <p:spPr>
            <a:xfrm>
              <a:off x="1020476" y="8943504"/>
              <a:ext cx="455779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SOLUTION UNIVERSELLE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A98014D-859F-49E1-A2FE-271984413B91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APPLICATION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SMARTPHONE &amp; TABLETTE 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CE15566C-0E42-4835-82C2-C652EAA72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E55C0D-DAE6-4C6D-AF83-2D132813C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819" y="8888887"/>
            <a:ext cx="1647825" cy="4857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64467A-03B3-442F-B2F6-E0A0B19EF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244" y="9615594"/>
            <a:ext cx="1647825" cy="48577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3076A24-9ABD-4A7A-91C7-D75AB283D5D4}"/>
              </a:ext>
            </a:extLst>
          </p:cNvPr>
          <p:cNvGrpSpPr/>
          <p:nvPr/>
        </p:nvGrpSpPr>
        <p:grpSpPr>
          <a:xfrm>
            <a:off x="2116399" y="3673475"/>
            <a:ext cx="4058822" cy="2090301"/>
            <a:chOff x="943768" y="3716774"/>
            <a:chExt cx="4058822" cy="2090301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68CCFD3-F977-44D9-B060-8B7F3FE00683}"/>
                </a:ext>
              </a:extLst>
            </p:cNvPr>
            <p:cNvSpPr txBox="1"/>
            <p:nvPr/>
          </p:nvSpPr>
          <p:spPr>
            <a:xfrm>
              <a:off x="1124327" y="4606746"/>
              <a:ext cx="3878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Ce code bidimensionnel imprimé sur nos étiquettes vous permet 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de télécharger notre application 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et de trouver l’huile qu’il vous faut.</a:t>
              </a:r>
            </a:p>
          </p:txBody>
        </p:sp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699C5A55-DF01-46BC-93A1-56A322D86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3768" y="3716774"/>
              <a:ext cx="3878262" cy="73002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0F65B1-67BF-468D-B7C6-802AE3D35EF4}"/>
                </a:ext>
              </a:extLst>
            </p:cNvPr>
            <p:cNvSpPr/>
            <p:nvPr/>
          </p:nvSpPr>
          <p:spPr>
            <a:xfrm>
              <a:off x="1164430" y="3839884"/>
              <a:ext cx="343363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QR 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13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10E3C56-2710-4C24-BD82-94A6E4C8BCAE}"/>
              </a:ext>
            </a:extLst>
          </p:cNvPr>
          <p:cNvSpPr/>
          <p:nvPr/>
        </p:nvSpPr>
        <p:spPr>
          <a:xfrm>
            <a:off x="15681540" y="-52529"/>
            <a:ext cx="4582104" cy="11412000"/>
          </a:xfrm>
          <a:prstGeom prst="rect">
            <a:avLst/>
          </a:prstGeom>
          <a:solidFill>
            <a:srgbClr val="B2B2B2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98014D-859F-49E1-A2FE-271984413B91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PLATEFORME  INTERNET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MULTILINGUE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CE15566C-0E42-4835-82C2-C652EAA72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D610D7-18EA-4879-B957-2F4E9EC5F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1524" y="4152632"/>
            <a:ext cx="1289426" cy="7666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2AC459-A391-4ED8-8956-F05B763B4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530" y="2830588"/>
            <a:ext cx="1289426" cy="81049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E074BD-B5DB-4E69-AE71-18113643A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7" y="5384500"/>
            <a:ext cx="1280215" cy="81049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F718BAB-40B9-4663-BBC3-6F26400E4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8" y="7864475"/>
            <a:ext cx="1289426" cy="81049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576E2061-BD74-483C-BCDE-50608D5AA699}"/>
              </a:ext>
            </a:extLst>
          </p:cNvPr>
          <p:cNvSpPr txBox="1"/>
          <p:nvPr/>
        </p:nvSpPr>
        <p:spPr>
          <a:xfrm>
            <a:off x="1004691" y="2789615"/>
            <a:ext cx="5238153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Site international responsive</a:t>
            </a:r>
            <a:b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endParaRPr lang="fr-FR" sz="2400" b="1" dirty="0">
              <a:solidFill>
                <a:srgbClr val="FF000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2 outils de préconisations VL/VUL/MOTO/PL/AGRI/TP :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en accès libre pour une recherche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par constructeur, en Accès Pro réservé aux clients pros pour la recherche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par immatriculation et VIN.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773F2FD-3059-4906-BD87-E1B3F2E85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817" y="1509753"/>
            <a:ext cx="1280215" cy="810497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5AAB933E-AB0B-43AB-B150-3B11A99C2E9E}"/>
              </a:ext>
            </a:extLst>
          </p:cNvPr>
          <p:cNvSpPr txBox="1"/>
          <p:nvPr/>
        </p:nvSpPr>
        <p:spPr>
          <a:xfrm>
            <a:off x="16794295" y="2337331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FRANÇAIS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A2F85C6-E0C6-45C0-9BE4-1739E1AF6E30}"/>
              </a:ext>
            </a:extLst>
          </p:cNvPr>
          <p:cNvSpPr txBox="1"/>
          <p:nvPr/>
        </p:nvSpPr>
        <p:spPr>
          <a:xfrm>
            <a:off x="16794295" y="3632731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ANGLAIS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FEBB5F2-3540-4B22-ADCA-C0F5AE41723A}"/>
              </a:ext>
            </a:extLst>
          </p:cNvPr>
          <p:cNvSpPr txBox="1"/>
          <p:nvPr/>
        </p:nvSpPr>
        <p:spPr>
          <a:xfrm>
            <a:off x="16794295" y="4929549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CYRILLIQUE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570225F-2C9C-476F-BD57-E3AE1FD8AE6B}"/>
              </a:ext>
            </a:extLst>
          </p:cNvPr>
          <p:cNvSpPr txBox="1"/>
          <p:nvPr/>
        </p:nvSpPr>
        <p:spPr>
          <a:xfrm>
            <a:off x="16794295" y="6194104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CHINOIS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D4FA355-74ED-4F68-9751-14533C4FA7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7" y="9119807"/>
            <a:ext cx="1280215" cy="810495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78E61FAD-FB3A-4AD8-9970-140D075B6391}"/>
              </a:ext>
            </a:extLst>
          </p:cNvPr>
          <p:cNvSpPr txBox="1"/>
          <p:nvPr/>
        </p:nvSpPr>
        <p:spPr>
          <a:xfrm>
            <a:off x="16794295" y="9866773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ARABE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52A8850-6344-43EE-9DF9-25D511E58E95}"/>
              </a:ext>
            </a:extLst>
          </p:cNvPr>
          <p:cNvSpPr txBox="1"/>
          <p:nvPr/>
        </p:nvSpPr>
        <p:spPr>
          <a:xfrm>
            <a:off x="16794295" y="8626209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ESPAGNOL</a:t>
            </a:r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E3FA11C0-6925-4072-AC59-0013CC1EB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77EDADC-F42B-42DE-9857-6F3C103B27FD}"/>
              </a:ext>
            </a:extLst>
          </p:cNvPr>
          <p:cNvSpPr txBox="1"/>
          <p:nvPr/>
        </p:nvSpPr>
        <p:spPr>
          <a:xfrm>
            <a:off x="16794295" y="7408106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ITALIEN</a:t>
            </a: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402BA4CD-670E-413B-816A-BC1C8EC861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17947" y="6622331"/>
            <a:ext cx="1285545" cy="818074"/>
          </a:xfrm>
          <a:prstGeom prst="rect">
            <a:avLst/>
          </a:prstGeom>
        </p:spPr>
      </p:pic>
      <p:pic>
        <p:nvPicPr>
          <p:cNvPr id="3" name="Image 2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7131D4B5-AFF4-0A12-D1F6-09A7497E7E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44" y="4246842"/>
            <a:ext cx="13129507" cy="63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e 93">
            <a:extLst>
              <a:ext uri="{FF2B5EF4-FFF2-40B4-BE49-F238E27FC236}">
                <a16:creationId xmlns:a16="http://schemas.microsoft.com/office/drawing/2014/main" id="{15E2BEA8-B9FC-48C1-48FA-1C24C1C490C9}"/>
              </a:ext>
            </a:extLst>
          </p:cNvPr>
          <p:cNvGrpSpPr/>
          <p:nvPr/>
        </p:nvGrpSpPr>
        <p:grpSpPr>
          <a:xfrm>
            <a:off x="211770" y="6369121"/>
            <a:ext cx="3623971" cy="1928993"/>
            <a:chOff x="211770" y="6457337"/>
            <a:chExt cx="3623971" cy="1928993"/>
          </a:xfrm>
        </p:grpSpPr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D9C07E3F-9D50-D4F6-90A4-CC3A42CCFD36}"/>
                </a:ext>
              </a:extLst>
            </p:cNvPr>
            <p:cNvSpPr txBox="1"/>
            <p:nvPr/>
          </p:nvSpPr>
          <p:spPr>
            <a:xfrm>
              <a:off x="211770" y="7309112"/>
              <a:ext cx="36239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Très haut débit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Écoulement rapide</a:t>
              </a:r>
              <a:b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du liquide</a:t>
              </a:r>
            </a:p>
          </p:txBody>
        </p:sp>
        <p:pic>
          <p:nvPicPr>
            <p:cNvPr id="96" name="Graphique 95">
              <a:extLst>
                <a:ext uri="{FF2B5EF4-FFF2-40B4-BE49-F238E27FC236}">
                  <a16:creationId xmlns:a16="http://schemas.microsoft.com/office/drawing/2014/main" id="{77540E86-0D7C-9EB4-80FB-78C8DFAD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7617" y="6457337"/>
              <a:ext cx="1087627" cy="760628"/>
            </a:xfrm>
            <a:prstGeom prst="rect">
              <a:avLst/>
            </a:prstGeom>
          </p:spPr>
        </p:pic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C2558C24-1FF8-CE9D-D472-85A8B035E08E}"/>
              </a:ext>
            </a:extLst>
          </p:cNvPr>
          <p:cNvGrpSpPr/>
          <p:nvPr/>
        </p:nvGrpSpPr>
        <p:grpSpPr>
          <a:xfrm>
            <a:off x="3803381" y="6197179"/>
            <a:ext cx="4573063" cy="2100935"/>
            <a:chOff x="3803381" y="6285395"/>
            <a:chExt cx="4573063" cy="2100935"/>
          </a:xfrm>
        </p:grpSpPr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60466A19-59E9-0BE9-8585-8A8604C58D80}"/>
                </a:ext>
              </a:extLst>
            </p:cNvPr>
            <p:cNvSpPr txBox="1"/>
            <p:nvPr/>
          </p:nvSpPr>
          <p:spPr>
            <a:xfrm>
              <a:off x="3803381" y="7309112"/>
              <a:ext cx="45730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Moins de plastique</a:t>
              </a:r>
            </a:p>
            <a:p>
              <a:pPr lvl="0" algn="ctr"/>
              <a: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92% en comparaison</a:t>
              </a:r>
              <a:b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aux bidons 20L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08" name="Image 10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9D50D56-5944-A74B-09B4-253E03F0B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135" y="6285395"/>
              <a:ext cx="1075519" cy="107551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A7BB86-B74B-C02C-5008-ACFAE35B0D6F}"/>
              </a:ext>
            </a:extLst>
          </p:cNvPr>
          <p:cNvSpPr/>
          <p:nvPr/>
        </p:nvSpPr>
        <p:spPr>
          <a:xfrm>
            <a:off x="-644520" y="8454700"/>
            <a:ext cx="21031200" cy="5117936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272EA-6BF5-D0E8-C5CB-B5A96A59BE9D}"/>
              </a:ext>
            </a:extLst>
          </p:cNvPr>
          <p:cNvSpPr/>
          <p:nvPr/>
        </p:nvSpPr>
        <p:spPr>
          <a:xfrm>
            <a:off x="-601662" y="-1634859"/>
            <a:ext cx="21031200" cy="5117936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9C40D7-0860-F3B8-ADC6-768C8F746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5882" y="1967766"/>
            <a:ext cx="6001540" cy="7799032"/>
          </a:xfrm>
          <a:prstGeom prst="rect">
            <a:avLst/>
          </a:prstGeom>
        </p:spPr>
      </p:pic>
      <p:grpSp>
        <p:nvGrpSpPr>
          <p:cNvPr id="97" name="Groupe 96">
            <a:extLst>
              <a:ext uri="{FF2B5EF4-FFF2-40B4-BE49-F238E27FC236}">
                <a16:creationId xmlns:a16="http://schemas.microsoft.com/office/drawing/2014/main" id="{D914EBF0-EF47-8078-5B1A-467D0E3D2DED}"/>
              </a:ext>
            </a:extLst>
          </p:cNvPr>
          <p:cNvGrpSpPr/>
          <p:nvPr/>
        </p:nvGrpSpPr>
        <p:grpSpPr>
          <a:xfrm>
            <a:off x="8438968" y="6403744"/>
            <a:ext cx="3290276" cy="1907490"/>
            <a:chOff x="1662456" y="9300091"/>
            <a:chExt cx="3290276" cy="1907490"/>
          </a:xfrm>
        </p:grpSpPr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000FA4F5-3ED3-E6BB-382B-8CD36F3FF7C6}"/>
                </a:ext>
              </a:extLst>
            </p:cNvPr>
            <p:cNvSpPr txBox="1"/>
            <p:nvPr/>
          </p:nvSpPr>
          <p:spPr>
            <a:xfrm>
              <a:off x="1662456" y="10130363"/>
              <a:ext cx="32902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Gain de place</a:t>
              </a: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40% de volume</a:t>
              </a: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de stockage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en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moins</a:t>
              </a:r>
              <a:endParaRPr lang="en-US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99" name="Graphique 98">
              <a:extLst>
                <a:ext uri="{FF2B5EF4-FFF2-40B4-BE49-F238E27FC236}">
                  <a16:creationId xmlns:a16="http://schemas.microsoft.com/office/drawing/2014/main" id="{406C66BA-D916-B723-F6C4-C6525067C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48640" y="9300091"/>
              <a:ext cx="655383" cy="746796"/>
            </a:xfrm>
            <a:prstGeom prst="rect">
              <a:avLst/>
            </a:prstGeom>
          </p:spPr>
        </p:pic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89D8FED0-39C9-FB55-3611-7E7D75640709}"/>
              </a:ext>
            </a:extLst>
          </p:cNvPr>
          <p:cNvGrpSpPr/>
          <p:nvPr/>
        </p:nvGrpSpPr>
        <p:grpSpPr>
          <a:xfrm>
            <a:off x="8363529" y="3918561"/>
            <a:ext cx="3441915" cy="2046519"/>
            <a:chOff x="8363529" y="4006777"/>
            <a:chExt cx="3441915" cy="2046519"/>
          </a:xfrm>
        </p:grpSpPr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4DB2B938-F2C7-A847-5D31-E7796964A0ED}"/>
                </a:ext>
              </a:extLst>
            </p:cNvPr>
            <p:cNvSpPr txBox="1"/>
            <p:nvPr/>
          </p:nvSpPr>
          <p:spPr>
            <a:xfrm>
              <a:off x="8363529" y="4976078"/>
              <a:ext cx="3441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Réduction</a:t>
              </a:r>
              <a:r>
                <a:rPr lang="en-US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des </a:t>
              </a:r>
              <a:r>
                <a:rPr lang="en-US" sz="24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déchets</a:t>
              </a:r>
              <a:endParaRPr lang="en-US" sz="24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90% de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déchets</a:t>
              </a:r>
              <a:b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en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moins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à trier</a:t>
              </a:r>
            </a:p>
          </p:txBody>
        </p:sp>
        <p:pic>
          <p:nvPicPr>
            <p:cNvPr id="105" name="Graphique 104">
              <a:extLst>
                <a:ext uri="{FF2B5EF4-FFF2-40B4-BE49-F238E27FC236}">
                  <a16:creationId xmlns:a16="http://schemas.microsoft.com/office/drawing/2014/main" id="{05437568-754E-E64C-D04E-F7124310C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95644" y="4006777"/>
              <a:ext cx="923925" cy="8858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1ACC746-80B9-6B8D-6DE5-55B1A4E02BA4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ECOBOX  20L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4C9D30E-370A-3853-EC9C-6A00ACBC9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13668AC7-9BF8-D2DF-FCB5-D5CD5BF442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BD11B95-F022-A09C-6B5C-E5E77A28F59D}"/>
              </a:ext>
            </a:extLst>
          </p:cNvPr>
          <p:cNvSpPr txBox="1"/>
          <p:nvPr/>
        </p:nvSpPr>
        <p:spPr>
          <a:xfrm>
            <a:off x="1004691" y="2789615"/>
            <a:ext cx="10343553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LE PACK KENNOL ÉCO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4BE6259-F451-429A-BAA4-51A349D6E3F5}"/>
              </a:ext>
            </a:extLst>
          </p:cNvPr>
          <p:cNvSpPr txBox="1"/>
          <p:nvPr/>
        </p:nvSpPr>
        <p:spPr>
          <a:xfrm>
            <a:off x="1004690" y="9179167"/>
            <a:ext cx="10343553" cy="11387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fontAlgn="base"/>
            <a:r>
              <a:rPr lang="en-US" sz="4400" spc="300" dirty="0">
                <a:solidFill>
                  <a:srgbClr val="E1251B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DISPONIBLE EN VRAC</a:t>
            </a:r>
          </a:p>
          <a:p>
            <a:pPr algn="ctr" fontAlgn="base"/>
            <a:r>
              <a:rPr lang="en-US" sz="2400" spc="300" dirty="0">
                <a:latin typeface="Rubik" panose="00000500000000000000" pitchFamily="2" charset="-79"/>
                <a:cs typeface="Rubik" panose="00000500000000000000" pitchFamily="2" charset="-79"/>
              </a:rPr>
              <a:t>PACKAGING RÉUTILISABLE À VIE</a:t>
            </a:r>
            <a:endParaRPr lang="en-US" sz="3200" spc="3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813EB7FD-3E30-CED7-3120-748B6958B7F5}"/>
              </a:ext>
            </a:extLst>
          </p:cNvPr>
          <p:cNvGrpSpPr/>
          <p:nvPr/>
        </p:nvGrpSpPr>
        <p:grpSpPr>
          <a:xfrm>
            <a:off x="4035435" y="3825875"/>
            <a:ext cx="3977133" cy="2132002"/>
            <a:chOff x="4035435" y="6247125"/>
            <a:chExt cx="3977133" cy="2132002"/>
          </a:xfrm>
        </p:grpSpPr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4786AEEC-D8F7-D0FA-77C5-18E1E7E50287}"/>
                </a:ext>
              </a:extLst>
            </p:cNvPr>
            <p:cNvSpPr txBox="1"/>
            <p:nvPr/>
          </p:nvSpPr>
          <p:spPr>
            <a:xfrm>
              <a:off x="4035435" y="7301909"/>
              <a:ext cx="39771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Poche hermétique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Robinet anti-goutte</a:t>
              </a:r>
              <a:b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MaxiFlow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93" name="Graphique 92">
              <a:extLst>
                <a:ext uri="{FF2B5EF4-FFF2-40B4-BE49-F238E27FC236}">
                  <a16:creationId xmlns:a16="http://schemas.microsoft.com/office/drawing/2014/main" id="{0BEB3279-653E-37B0-A2A9-8E6991F02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716270" y="6247125"/>
              <a:ext cx="667452" cy="970840"/>
            </a:xfrm>
            <a:prstGeom prst="rect">
              <a:avLst/>
            </a:prstGeom>
          </p:spPr>
        </p:pic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11DA709-7B6B-2504-12B1-7A134209DE6B}"/>
              </a:ext>
            </a:extLst>
          </p:cNvPr>
          <p:cNvGrpSpPr/>
          <p:nvPr/>
        </p:nvGrpSpPr>
        <p:grpSpPr>
          <a:xfrm>
            <a:off x="35189" y="3966259"/>
            <a:ext cx="3977132" cy="1963685"/>
            <a:chOff x="1831309" y="4054475"/>
            <a:chExt cx="3977132" cy="1963685"/>
          </a:xfrm>
        </p:grpSpPr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89C76DAD-D7DF-4EDD-13FE-0298705B8904}"/>
                </a:ext>
              </a:extLst>
            </p:cNvPr>
            <p:cNvSpPr txBox="1"/>
            <p:nvPr/>
          </p:nvSpPr>
          <p:spPr>
            <a:xfrm>
              <a:off x="1831309" y="4940942"/>
              <a:ext cx="39771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Liquide 100% pur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rempli sous vide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pas de contact avec l’air </a:t>
              </a:r>
            </a:p>
          </p:txBody>
        </p:sp>
        <p:pic>
          <p:nvPicPr>
            <p:cNvPr id="102" name="Graphique 101">
              <a:extLst>
                <a:ext uri="{FF2B5EF4-FFF2-40B4-BE49-F238E27FC236}">
                  <a16:creationId xmlns:a16="http://schemas.microsoft.com/office/drawing/2014/main" id="{CBE77169-E55B-45C9-7560-37041768F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347244" y="4054475"/>
              <a:ext cx="945262" cy="75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60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FA597D-5239-DD95-534A-3E540E7EAC7B}"/>
              </a:ext>
            </a:extLst>
          </p:cNvPr>
          <p:cNvSpPr/>
          <p:nvPr/>
        </p:nvSpPr>
        <p:spPr>
          <a:xfrm>
            <a:off x="-679641" y="4170566"/>
            <a:ext cx="21177441" cy="3922509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CDEA30-661E-8BF3-B1D8-EE7FD4DC4533}"/>
              </a:ext>
            </a:extLst>
          </p:cNvPr>
          <p:cNvSpPr/>
          <p:nvPr/>
        </p:nvSpPr>
        <p:spPr>
          <a:xfrm>
            <a:off x="-3365103" y="7906146"/>
            <a:ext cx="26835893" cy="414932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BARTENDER² GARAGE</a:t>
            </a:r>
          </a:p>
          <a:p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ECOBOX HUILES ET</a:t>
            </a:r>
          </a:p>
          <a:p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LIQUIDES DE REFROIDISSEMENT</a:t>
            </a:r>
            <a:endParaRPr lang="fr-FR" sz="24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D9DFC46-4AD4-43D6-9C79-6B63F87CEF39}"/>
              </a:ext>
            </a:extLst>
          </p:cNvPr>
          <p:cNvSpPr txBox="1"/>
          <p:nvPr/>
        </p:nvSpPr>
        <p:spPr>
          <a:xfrm>
            <a:off x="1004691" y="3063875"/>
            <a:ext cx="9276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 bar à huile et liquide de refroidissement</a:t>
            </a:r>
            <a:b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qui répond à tous vos besoins</a:t>
            </a:r>
            <a:endParaRPr lang="en-US" sz="2400" dirty="0">
              <a:solidFill>
                <a:prstClr val="white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CD4813-7338-B047-A4DF-B0F692A580D1}"/>
              </a:ext>
            </a:extLst>
          </p:cNvPr>
          <p:cNvSpPr txBox="1"/>
          <p:nvPr/>
        </p:nvSpPr>
        <p:spPr>
          <a:xfrm>
            <a:off x="1366044" y="4569930"/>
            <a:ext cx="8686800" cy="291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500" b="1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Une conception unique et performante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12 huiles moteur et transmissions pour la version huile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12 liquides de refroidissements pour la version LR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12 brocs individuels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Toutes les affectations simplifiées</a:t>
            </a:r>
            <a:endParaRPr lang="fr-FR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A78CE78-A919-3549-B438-61D83A5F2181}"/>
              </a:ext>
            </a:extLst>
          </p:cNvPr>
          <p:cNvGrpSpPr/>
          <p:nvPr/>
        </p:nvGrpSpPr>
        <p:grpSpPr>
          <a:xfrm>
            <a:off x="1384551" y="8559191"/>
            <a:ext cx="6565741" cy="1274830"/>
            <a:chOff x="8504395" y="3895726"/>
            <a:chExt cx="4910361" cy="94526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0F7805E-BB32-764E-9A0F-64825B32C47F}"/>
                </a:ext>
              </a:extLst>
            </p:cNvPr>
            <p:cNvSpPr txBox="1"/>
            <p:nvPr/>
          </p:nvSpPr>
          <p:spPr>
            <a:xfrm>
              <a:off x="9782208" y="4069858"/>
              <a:ext cx="3632548" cy="61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 dirty="0">
                  <a:latin typeface="Rubik" panose="00000500000000000000" pitchFamily="2" charset="-79"/>
                  <a:cs typeface="Rubik" panose="00000500000000000000" pitchFamily="2" charset="-79"/>
                </a:rPr>
                <a:t>Durée de vie </a:t>
              </a:r>
              <a:r>
                <a:rPr lang="en-US" sz="2400" b="1" dirty="0" err="1">
                  <a:latin typeface="Rubik" panose="00000500000000000000" pitchFamily="2" charset="-79"/>
                  <a:cs typeface="Rubik" panose="00000500000000000000" pitchFamily="2" charset="-79"/>
                </a:rPr>
                <a:t>illimitée</a:t>
              </a:r>
              <a:r>
                <a:rPr lang="en-US" sz="2400" b="1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</a:p>
            <a:p>
              <a:pPr lvl="0"/>
              <a:r>
                <a:rPr lang="en-US" sz="2400" dirty="0">
                  <a:latin typeface="Rubik" panose="00000500000000000000" pitchFamily="2" charset="-79"/>
                  <a:cs typeface="Rubik" panose="00000500000000000000" pitchFamily="2" charset="-79"/>
                </a:rPr>
                <a:t>En stock </a:t>
              </a:r>
              <a:r>
                <a:rPr lang="en-US" sz="2400" dirty="0" err="1">
                  <a:latin typeface="Rubik" panose="00000500000000000000" pitchFamily="2" charset="-79"/>
                  <a:cs typeface="Rubik" panose="00000500000000000000" pitchFamily="2" charset="-79"/>
                </a:rPr>
                <a:t>ou</a:t>
              </a:r>
              <a:r>
                <a:rPr lang="en-US" sz="24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4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magasin</a:t>
              </a:r>
              <a:endParaRPr lang="en-US" sz="24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7C791F9-5E81-8247-AFE8-79959FE28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04395" y="3895726"/>
              <a:ext cx="945262" cy="945262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00226DD-347B-27CF-3886-84816F1821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7128" y="0"/>
            <a:ext cx="8925281" cy="120554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5DCC2A-2BA9-45CA-7F28-ABCE7682E9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1839" y="1056128"/>
            <a:ext cx="5864770" cy="100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4450F83-4D13-4087-9F82-F6DBAB841738}"/>
              </a:ext>
            </a:extLst>
          </p:cNvPr>
          <p:cNvSpPr/>
          <p:nvPr/>
        </p:nvSpPr>
        <p:spPr>
          <a:xfrm>
            <a:off x="0" y="3794571"/>
            <a:ext cx="20105689" cy="797660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BARISTA RETAIL  </a:t>
            </a:r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VENTE AU DÉTAIL</a:t>
            </a:r>
            <a:endParaRPr lang="fr-FR" sz="4500" b="1" i="1" dirty="0">
              <a:solidFill>
                <a:srgbClr val="00B05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1076" y="10807700"/>
            <a:ext cx="2605368" cy="71437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653EC64-A8D0-B1E8-9FF3-CF536B64214F}"/>
              </a:ext>
            </a:extLst>
          </p:cNvPr>
          <p:cNvGrpSpPr/>
          <p:nvPr/>
        </p:nvGrpSpPr>
        <p:grpSpPr>
          <a:xfrm>
            <a:off x="4605989" y="550879"/>
            <a:ext cx="16701126" cy="9723421"/>
            <a:chOff x="4566444" y="850670"/>
            <a:chExt cx="15240000" cy="8872751"/>
          </a:xfrm>
        </p:grpSpPr>
        <p:pic>
          <p:nvPicPr>
            <p:cNvPr id="8" name="Image 7" descr="Une image contenant Appareils électroniques, texte, machine, Ingénierie électronique&#10;&#10;Description générée automatiquement">
              <a:extLst>
                <a:ext uri="{FF2B5EF4-FFF2-40B4-BE49-F238E27FC236}">
                  <a16:creationId xmlns:a16="http://schemas.microsoft.com/office/drawing/2014/main" id="{CD5B6641-DA55-62E0-1FE6-1ECD9FAAC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444" y="850670"/>
              <a:ext cx="15240000" cy="8570976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F677161-360F-BAA0-AEB2-8C5002B75CF7}"/>
                </a:ext>
              </a:extLst>
            </p:cNvPr>
            <p:cNvGrpSpPr/>
            <p:nvPr/>
          </p:nvGrpSpPr>
          <p:grpSpPr>
            <a:xfrm>
              <a:off x="12186444" y="8855075"/>
              <a:ext cx="3438837" cy="868346"/>
              <a:chOff x="12973838" y="7220884"/>
              <a:chExt cx="3438837" cy="868346"/>
            </a:xfrm>
          </p:grpSpPr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41C3F2A3-E1E7-EEDC-CFED-276F9D7860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73838" y="7220884"/>
                <a:ext cx="3438837" cy="5193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55B02A6-DD48-5A33-2CAC-C9FC09514244}"/>
                  </a:ext>
                </a:extLst>
              </p:cNvPr>
              <p:cNvSpPr txBox="1"/>
              <p:nvPr/>
            </p:nvSpPr>
            <p:spPr>
              <a:xfrm>
                <a:off x="13970682" y="7566010"/>
                <a:ext cx="18770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dirty="0">
                    <a:solidFill>
                      <a:srgbClr val="FF0000"/>
                    </a:solidFill>
                    <a:latin typeface="Rubik" panose="00000500000000000000" pitchFamily="2" charset="-79"/>
                    <a:cs typeface="Rubik" panose="00000500000000000000" pitchFamily="2" charset="-79"/>
                  </a:rPr>
                  <a:t>120 cm</a:t>
                </a: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9C3F19-965D-E077-313E-A62CE9F7CB63}"/>
                </a:ext>
              </a:extLst>
            </p:cNvPr>
            <p:cNvGrpSpPr/>
            <p:nvPr/>
          </p:nvGrpSpPr>
          <p:grpSpPr>
            <a:xfrm>
              <a:off x="7579054" y="8855075"/>
              <a:ext cx="3733800" cy="658784"/>
              <a:chOff x="8970646" y="9148514"/>
              <a:chExt cx="3733800" cy="658784"/>
            </a:xfrm>
          </p:grpSpPr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038849C5-FCDF-055D-0D5D-CF92CAAF5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37546" y="9148514"/>
                <a:ext cx="1185751" cy="2596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41D2C1D-8DE2-A705-F0D7-DAF2AC308E98}"/>
                  </a:ext>
                </a:extLst>
              </p:cNvPr>
              <p:cNvSpPr txBox="1"/>
              <p:nvPr/>
            </p:nvSpPr>
            <p:spPr>
              <a:xfrm>
                <a:off x="8970646" y="9284078"/>
                <a:ext cx="3733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dirty="0">
                    <a:solidFill>
                      <a:srgbClr val="FF0000"/>
                    </a:solidFill>
                    <a:latin typeface="Rubik" panose="00000500000000000000" pitchFamily="2" charset="-79"/>
                    <a:cs typeface="Rubik" panose="00000500000000000000" pitchFamily="2" charset="-79"/>
                  </a:rPr>
                  <a:t>60 cm</a:t>
                </a:r>
              </a:p>
            </p:txBody>
          </p:sp>
        </p:grpSp>
      </p:grpSp>
      <p:pic>
        <p:nvPicPr>
          <p:cNvPr id="18" name="Image 17" descr="Une image contenant texte, nourriture&#10;&#10;Description générée automatiquement">
            <a:extLst>
              <a:ext uri="{FF2B5EF4-FFF2-40B4-BE49-F238E27FC236}">
                <a16:creationId xmlns:a16="http://schemas.microsoft.com/office/drawing/2014/main" id="{9BBB7D3F-2B59-1FFD-CF51-09FB333D5D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644" y="7202392"/>
            <a:ext cx="3071908" cy="30719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F15A70-98DF-8ED0-7589-DF8B9CB7E99F}"/>
              </a:ext>
            </a:extLst>
          </p:cNvPr>
          <p:cNvSpPr txBox="1"/>
          <p:nvPr/>
        </p:nvSpPr>
        <p:spPr>
          <a:xfrm>
            <a:off x="1490340" y="4940284"/>
            <a:ext cx="7038504" cy="464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8 références d’huiles qui couvrent 93,06% du parc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Mêmes dimensions que le BARTENDER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Version RETAIL (uniquement ECOBOX)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Un système d’abonnement possible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Réassort de poches (dans les FRANCOS)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Impression du ticket permettant de passer en caisse ET de l’étiquette de vidange</a:t>
            </a:r>
          </a:p>
        </p:txBody>
      </p:sp>
    </p:spTree>
    <p:extLst>
      <p:ext uri="{BB962C8B-B14F-4D97-AF65-F5344CB8AC3E}">
        <p14:creationId xmlns:p14="http://schemas.microsoft.com/office/powerpoint/2010/main" val="17350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60D0A-33F4-A423-CFC5-48822E937B47}"/>
              </a:ext>
            </a:extLst>
          </p:cNvPr>
          <p:cNvSpPr/>
          <p:nvPr/>
        </p:nvSpPr>
        <p:spPr>
          <a:xfrm>
            <a:off x="0" y="3794571"/>
            <a:ext cx="20105689" cy="797660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BARISTA GARAGE </a:t>
            </a:r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ATELIER</a:t>
            </a:r>
            <a:endParaRPr lang="fr-FR" sz="24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1076" y="10807700"/>
            <a:ext cx="2605368" cy="714375"/>
          </a:xfrm>
          <a:prstGeom prst="rect">
            <a:avLst/>
          </a:prstGeom>
        </p:spPr>
      </p:pic>
      <p:pic>
        <p:nvPicPr>
          <p:cNvPr id="2" name="Image 1" descr="Une image contenant boisson gazeuse, bouteille, machine, distributeur automatique&#10;&#10;Description générée automatiquement">
            <a:extLst>
              <a:ext uri="{FF2B5EF4-FFF2-40B4-BE49-F238E27FC236}">
                <a16:creationId xmlns:a16="http://schemas.microsoft.com/office/drawing/2014/main" id="{EF420A65-9860-2544-802E-9A9E89B82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81" y="1311275"/>
            <a:ext cx="12344400" cy="79152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3D85F4-4720-C8E9-E3C9-EB8899179E43}"/>
              </a:ext>
            </a:extLst>
          </p:cNvPr>
          <p:cNvSpPr txBox="1"/>
          <p:nvPr/>
        </p:nvSpPr>
        <p:spPr>
          <a:xfrm>
            <a:off x="974152" y="4740275"/>
            <a:ext cx="8545292" cy="522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Choix individuel des produits (idem BARTENDER)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Possibilité d’alimenter en fûts et ECOBOX</a:t>
            </a:r>
            <a:b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(ajustable selon chaque client)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Un système d’abonnement ou un système </a:t>
            </a:r>
            <a:b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d’achat revente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Affichage du stock en temps réel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Envoi automatique de SMS aux mécaniciens </a:t>
            </a:r>
            <a:b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ou aux commerciaux des distributeurs pour alerter</a:t>
            </a:r>
            <a:b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sur le niveau de stock </a:t>
            </a:r>
          </a:p>
        </p:txBody>
      </p:sp>
    </p:spTree>
    <p:extLst>
      <p:ext uri="{BB962C8B-B14F-4D97-AF65-F5344CB8AC3E}">
        <p14:creationId xmlns:p14="http://schemas.microsoft.com/office/powerpoint/2010/main" val="2698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37E653C4-00F3-DEAC-5173-F66B0A29F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214" y="13824777"/>
            <a:ext cx="3266204" cy="28799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BA5F60-29E9-23AE-3399-FED37B00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53" y="12436475"/>
            <a:ext cx="4055959" cy="357626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FC507C4-47E5-DDD6-EA55-3D9C0D6DC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7" y="20484908"/>
            <a:ext cx="2447122" cy="21577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00373" y="4114356"/>
            <a:ext cx="7918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</a:t>
            </a:r>
          </a:p>
          <a:p>
            <a:pPr algn="ctr"/>
            <a:r>
              <a:rPr lang="fr-FR" sz="9600" b="1" cap="all" dirty="0" err="1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groupE</a:t>
            </a:r>
            <a:endParaRPr lang="fr-FR" sz="9600" b="1" cap="all" dirty="0">
              <a:solidFill>
                <a:schemeClr val="bg1"/>
              </a:solidFill>
              <a:latin typeface="Rubik Medium" panose="00000600000000000000" pitchFamily="2" charset="-79"/>
              <a:cs typeface="Rubik Medium" panose="00000600000000000000" pitchFamily="2" charset="-79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974199-D5D4-764A-906F-33EB382E5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24" y="20953309"/>
            <a:ext cx="4942191" cy="435768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3FB91C3-58E0-0F89-CB97-6BD560F6F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36" y="14759207"/>
            <a:ext cx="4942191" cy="43576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596037-7225-CA34-9B34-EFC22035B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11" y="18065268"/>
            <a:ext cx="3111148" cy="2743198"/>
          </a:xfrm>
          <a:prstGeom prst="rect">
            <a:avLst/>
          </a:prstGeom>
          <a:effectLst>
            <a:outerShdw blurRad="457200" algn="ctr" rotWithShape="0">
              <a:srgbClr val="000000"/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38C6B5-9760-128B-00FD-E3BC1FF4B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098" y="20657548"/>
            <a:ext cx="4942191" cy="435768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A686DA8-8D95-404C-BE28-592F31F543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39" y="23488348"/>
            <a:ext cx="3463381" cy="30537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5A478D9-9043-B574-354A-3AFA3091B3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640" y="16855979"/>
            <a:ext cx="2678349" cy="23615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ED96-816C-673E-C32F-E649AA6B0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464" y="15142588"/>
            <a:ext cx="4239775" cy="37383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0890F2-06FB-2BB0-ED5A-94AD867423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136" y="18443250"/>
            <a:ext cx="3463381" cy="3053773"/>
          </a:xfrm>
          <a:prstGeom prst="rect">
            <a:avLst/>
          </a:prstGeom>
          <a:effectLst>
            <a:outerShdw blurRad="4572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5950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542CD16-62B1-4D56-9B46-ED887B1AA501}"/>
              </a:ext>
            </a:extLst>
          </p:cNvPr>
          <p:cNvSpPr/>
          <p:nvPr/>
        </p:nvSpPr>
        <p:spPr>
          <a:xfrm>
            <a:off x="-409267" y="5639893"/>
            <a:ext cx="21206311" cy="2846363"/>
          </a:xfrm>
          <a:prstGeom prst="rect">
            <a:avLst/>
          </a:prstGeom>
          <a:solidFill>
            <a:srgbClr val="E41B13"/>
          </a:solidFill>
          <a:effectLst/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9430C5-F87D-4629-B9A7-325C4E097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699" y="1216396"/>
            <a:ext cx="15267781" cy="85866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1850588-1C58-6431-BFF0-118A076C5E65}"/>
              </a:ext>
            </a:extLst>
          </p:cNvPr>
          <p:cNvGrpSpPr/>
          <p:nvPr/>
        </p:nvGrpSpPr>
        <p:grpSpPr>
          <a:xfrm>
            <a:off x="-615156" y="8229411"/>
            <a:ext cx="21031200" cy="3434921"/>
            <a:chOff x="-615156" y="8229411"/>
            <a:chExt cx="21031200" cy="34349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450F83-4D13-4087-9F82-F6DBAB841738}"/>
                </a:ext>
              </a:extLst>
            </p:cNvPr>
            <p:cNvSpPr/>
            <p:nvPr/>
          </p:nvSpPr>
          <p:spPr>
            <a:xfrm>
              <a:off x="-615156" y="8474075"/>
              <a:ext cx="21031200" cy="3177835"/>
            </a:xfrm>
            <a:prstGeom prst="rect">
              <a:avLst/>
            </a:prstGeom>
            <a:solidFill>
              <a:srgbClr val="58595B"/>
            </a:solidFill>
            <a:effectLst>
              <a:innerShdw blurRad="241300">
                <a:prstClr val="black"/>
              </a:innerShdw>
            </a:effectLst>
          </p:spPr>
          <p:txBody>
            <a:bodyPr wrap="non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E6337BF-39B8-6C4B-BA7A-F11E01D0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6570" y="8229411"/>
              <a:ext cx="3434921" cy="343492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47B3FAD-7AEF-E540-95A1-014DAF72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2482" y="8366611"/>
              <a:ext cx="3223996" cy="322399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07D7432-3EBD-E04C-A47D-2B8BEEB9B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53593" y="8743988"/>
              <a:ext cx="2391675" cy="2469243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BDC5ED4-9C60-644D-B9BC-8ACC6A7D3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170" y="8686072"/>
              <a:ext cx="2057400" cy="25758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E9BCBA8-A97C-7F4F-82C9-6318E1391AD1}"/>
                </a:ext>
              </a:extLst>
            </p:cNvPr>
            <p:cNvSpPr txBox="1"/>
            <p:nvPr/>
          </p:nvSpPr>
          <p:spPr>
            <a:xfrm>
              <a:off x="13928782" y="8726143"/>
              <a:ext cx="58937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Jetez un œil à notre collection KENNOL, spécialement créée pour nos partenaires engagés dans les plus importants championnats français, européens et mondiaux.</a:t>
              </a:r>
            </a:p>
          </p:txBody>
        </p:sp>
        <p:pic>
          <p:nvPicPr>
            <p:cNvPr id="17" name="Image 16" descr="Une image contenant habits, veste, vêtements d’extérieur, capot&#10;&#10;Description générée automatiquement">
              <a:extLst>
                <a:ext uri="{FF2B5EF4-FFF2-40B4-BE49-F238E27FC236}">
                  <a16:creationId xmlns:a16="http://schemas.microsoft.com/office/drawing/2014/main" id="{8B77CE0D-F0A6-45B7-30B7-868DE5A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6261" y="8719590"/>
              <a:ext cx="1904522" cy="2610365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D9FEA82-7A33-F549-8915-8EDE6B83F8E9}"/>
              </a:ext>
            </a:extLst>
          </p:cNvPr>
          <p:cNvSpPr/>
          <p:nvPr/>
        </p:nvSpPr>
        <p:spPr>
          <a:xfrm>
            <a:off x="167554" y="5138770"/>
            <a:ext cx="5392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DÉCOUVREZ NOTRE </a:t>
            </a:r>
            <a:r>
              <a:rPr lang="fr-FR" sz="2400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RACING TEAM </a:t>
            </a:r>
            <a:r>
              <a: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!</a:t>
            </a:r>
            <a:endParaRPr lang="fr-FR" sz="2400" dirty="0">
              <a:solidFill>
                <a:srgbClr val="FFFFFF"/>
              </a:solidFill>
              <a:effectLst/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solidFill>
                  <a:srgbClr val="E41B13"/>
                </a:solidFill>
                <a:latin typeface="Rubik" panose="00000500000000000000" pitchFamily="2" charset="-79"/>
                <a:cs typeface="Rubik Black" panose="00000A00000000000000" pitchFamily="2" charset="-79"/>
              </a:rPr>
              <a:t>OUTILS MARKETING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52E25C4-EBC6-FF46-9639-7A262C79865D}"/>
              </a:ext>
            </a:extLst>
          </p:cNvPr>
          <p:cNvSpPr txBox="1"/>
          <p:nvPr/>
        </p:nvSpPr>
        <p:spPr>
          <a:xfrm>
            <a:off x="167554" y="2729547"/>
            <a:ext cx="7957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La marque KENNOL jouit d’une image très forte. Pour cette raison, nous avons transposé notre univers compétition à vos surfaces de vente. Habituée des stands des circuits les plus mythiques, KENNOL laisse son empreinte dans vos magasins, vos ateliers, grâce à son concept central : </a:t>
            </a:r>
          </a:p>
          <a:p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le KENNOL CORNER.</a:t>
            </a:r>
          </a:p>
        </p:txBody>
      </p:sp>
      <p:pic>
        <p:nvPicPr>
          <p:cNvPr id="26" name="Image 25" descr="Une image contenant Véhicule terrestre, véhicule, roue, voiture de sport&#10;&#10;Description générée automatiquement">
            <a:extLst>
              <a:ext uri="{FF2B5EF4-FFF2-40B4-BE49-F238E27FC236}">
                <a16:creationId xmlns:a16="http://schemas.microsoft.com/office/drawing/2014/main" id="{87BF8D88-53A3-B310-7D6F-E68B148952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 r="27958" b="10341"/>
          <a:stretch/>
        </p:blipFill>
        <p:spPr>
          <a:xfrm>
            <a:off x="0" y="5636136"/>
            <a:ext cx="5785644" cy="28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PACKAGING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NOUVEAUX FÛTS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AB81F4-F51F-436D-BC3A-9400E9A7C339}"/>
              </a:ext>
            </a:extLst>
          </p:cNvPr>
          <p:cNvSpPr/>
          <p:nvPr/>
        </p:nvSpPr>
        <p:spPr>
          <a:xfrm>
            <a:off x="5556" y="4603920"/>
            <a:ext cx="20105688" cy="4174955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F828163-FB92-4129-BBE6-4C2B5BAFE99E}"/>
              </a:ext>
            </a:extLst>
          </p:cNvPr>
          <p:cNvSpPr txBox="1"/>
          <p:nvPr/>
        </p:nvSpPr>
        <p:spPr>
          <a:xfrm>
            <a:off x="974153" y="5264781"/>
            <a:ext cx="7554691" cy="280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Un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fût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220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litres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classe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mondiale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Un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tonnelet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60L au diapason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Design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exclusif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Intégration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au Salon KENNOL (pour la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décoration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et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l’accueil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vos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surfaces de ventes)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080AA4-554B-6464-3F4A-57D1740D8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44" y="-21296"/>
            <a:ext cx="13295391" cy="132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FD7142-72A6-A7AD-94F0-B7384DDFBEC7}"/>
              </a:ext>
            </a:extLst>
          </p:cNvPr>
          <p:cNvSpPr/>
          <p:nvPr/>
        </p:nvSpPr>
        <p:spPr>
          <a:xfrm>
            <a:off x="5556" y="4603920"/>
            <a:ext cx="20105688" cy="4174955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PACKAGING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NOUVEAU CARTON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7" name="Image 6" descr="Une image contenant texte, intérieur, équipement électronique&#10;&#10;Description générée automatiquement">
            <a:extLst>
              <a:ext uri="{FF2B5EF4-FFF2-40B4-BE49-F238E27FC236}">
                <a16:creationId xmlns:a16="http://schemas.microsoft.com/office/drawing/2014/main" id="{102B6620-235F-40C1-8601-213F65B26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44" y="2911475"/>
            <a:ext cx="8679986" cy="707077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F828163-FB92-4129-BBE6-4C2B5BAFE99E}"/>
              </a:ext>
            </a:extLst>
          </p:cNvPr>
          <p:cNvSpPr txBox="1"/>
          <p:nvPr/>
        </p:nvSpPr>
        <p:spPr>
          <a:xfrm>
            <a:off x="974153" y="5013533"/>
            <a:ext cx="9200553" cy="335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Nouvelles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caisses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transport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Design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exclusif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Structure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renforcée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Solidité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décuplée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Traçabilité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complète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Recyclabilité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et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encres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biodégradables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708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14244" y="30638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Les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NOUVEAUX PRODUITS</a:t>
            </a:r>
          </a:p>
        </p:txBody>
      </p:sp>
    </p:spTree>
    <p:extLst>
      <p:ext uri="{BB962C8B-B14F-4D97-AF65-F5344CB8AC3E}">
        <p14:creationId xmlns:p14="http://schemas.microsoft.com/office/powerpoint/2010/main" val="13204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2A48EC-2322-80AD-AE93-DC4823CF1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764" y="2835825"/>
            <a:ext cx="13902060" cy="6130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08264E-DF92-4CA2-97CD-65A115DA771A}"/>
              </a:ext>
            </a:extLst>
          </p:cNvPr>
          <p:cNvSpPr/>
          <p:nvPr/>
        </p:nvSpPr>
        <p:spPr>
          <a:xfrm>
            <a:off x="974153" y="1658257"/>
            <a:ext cx="366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NOUVEAUTÉS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61C364C6-44E6-41B0-B637-98BAD00B6DDE}"/>
              </a:ext>
            </a:extLst>
          </p:cNvPr>
          <p:cNvCxnSpPr>
            <a:cxnSpLocks/>
            <a:stCxn id="28" idx="2"/>
          </p:cNvCxnSpPr>
          <p:nvPr/>
        </p:nvCxnSpPr>
        <p:spPr>
          <a:xfrm rot="16200000" flipH="1">
            <a:off x="9721547" y="2372722"/>
            <a:ext cx="1199000" cy="216600"/>
          </a:xfrm>
          <a:prstGeom prst="bentConnector3">
            <a:avLst/>
          </a:prstGeom>
          <a:ln w="34925" cap="rnd">
            <a:solidFill>
              <a:srgbClr val="E9931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 : en angle 79">
            <a:extLst>
              <a:ext uri="{FF2B5EF4-FFF2-40B4-BE49-F238E27FC236}">
                <a16:creationId xmlns:a16="http://schemas.microsoft.com/office/drawing/2014/main" id="{67E59BB7-BD7C-49F5-8816-6FD417E6E203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10603240" y="3631576"/>
            <a:ext cx="2594354" cy="786487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B1541B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A991B0B3-74A4-4334-B1DB-0A0FEE247D05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3567474" y="3796320"/>
            <a:ext cx="1663828" cy="1449767"/>
          </a:xfrm>
          <a:prstGeom prst="bentConnector3">
            <a:avLst>
              <a:gd name="adj1" fmla="val 99660"/>
            </a:avLst>
          </a:prstGeom>
          <a:ln w="34925" cap="rnd">
            <a:solidFill>
              <a:srgbClr val="1D9A9E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2C1FECA2-96EF-4337-A43D-D832C873BA82}"/>
              </a:ext>
            </a:extLst>
          </p:cNvPr>
          <p:cNvCxnSpPr>
            <a:cxnSpLocks/>
            <a:stCxn id="38" idx="2"/>
          </p:cNvCxnSpPr>
          <p:nvPr/>
        </p:nvCxnSpPr>
        <p:spPr>
          <a:xfrm rot="16200000" flipH="1">
            <a:off x="5146571" y="3838384"/>
            <a:ext cx="1775946" cy="858358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7953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 : en angle 89">
            <a:extLst>
              <a:ext uri="{FF2B5EF4-FFF2-40B4-BE49-F238E27FC236}">
                <a16:creationId xmlns:a16="http://schemas.microsoft.com/office/drawing/2014/main" id="{A48B078D-E791-43DF-A007-12869912F875}"/>
              </a:ext>
            </a:extLst>
          </p:cNvPr>
          <p:cNvCxnSpPr>
            <a:cxnSpLocks/>
            <a:stCxn id="41" idx="1"/>
          </p:cNvCxnSpPr>
          <p:nvPr/>
        </p:nvCxnSpPr>
        <p:spPr>
          <a:xfrm rot="10800000" flipV="1">
            <a:off x="13864309" y="4176356"/>
            <a:ext cx="1065658" cy="941185"/>
          </a:xfrm>
          <a:prstGeom prst="bentConnector3">
            <a:avLst>
              <a:gd name="adj1" fmla="val 100054"/>
            </a:avLst>
          </a:prstGeom>
          <a:ln w="34925" cap="rnd">
            <a:solidFill>
              <a:srgbClr val="FDEF42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3D74E298-165D-453B-AA3A-1036D69F60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343957" y="5100990"/>
            <a:ext cx="1489967" cy="290193"/>
          </a:xfrm>
          <a:prstGeom prst="bentConnector3">
            <a:avLst>
              <a:gd name="adj1" fmla="val 100027"/>
            </a:avLst>
          </a:prstGeom>
          <a:ln w="34925" cap="rnd">
            <a:solidFill>
              <a:srgbClr val="ECE1C8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 : en angle 97">
            <a:extLst>
              <a:ext uri="{FF2B5EF4-FFF2-40B4-BE49-F238E27FC236}">
                <a16:creationId xmlns:a16="http://schemas.microsoft.com/office/drawing/2014/main" id="{7DFF618D-FDEC-4F87-B5E3-B38F35B64F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432105" y="3080522"/>
            <a:ext cx="2137940" cy="2024159"/>
          </a:xfrm>
          <a:prstGeom prst="bentConnector3">
            <a:avLst>
              <a:gd name="adj1" fmla="val 99985"/>
            </a:avLst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 : en angle 106">
            <a:extLst>
              <a:ext uri="{FF2B5EF4-FFF2-40B4-BE49-F238E27FC236}">
                <a16:creationId xmlns:a16="http://schemas.microsoft.com/office/drawing/2014/main" id="{197BFCB7-047E-4387-81FD-38965B4395FF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2541244" y="5012415"/>
            <a:ext cx="1425276" cy="343639"/>
          </a:xfrm>
          <a:prstGeom prst="bentConnector3">
            <a:avLst>
              <a:gd name="adj1" fmla="val 101016"/>
            </a:avLst>
          </a:prstGeom>
          <a:ln w="34925" cap="rnd">
            <a:solidFill>
              <a:srgbClr val="5496B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que 45">
            <a:extLst>
              <a:ext uri="{FF2B5EF4-FFF2-40B4-BE49-F238E27FC236}">
                <a16:creationId xmlns:a16="http://schemas.microsoft.com/office/drawing/2014/main" id="{A155A261-1C94-4917-808D-ADF5BEE4B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1BCB3A7-1FFA-4514-B6FC-626DB9412FFA}"/>
              </a:ext>
            </a:extLst>
          </p:cNvPr>
          <p:cNvGrpSpPr/>
          <p:nvPr/>
        </p:nvGrpSpPr>
        <p:grpSpPr>
          <a:xfrm>
            <a:off x="11530245" y="1941590"/>
            <a:ext cx="1546357" cy="786052"/>
            <a:chOff x="6693427" y="3878142"/>
            <a:chExt cx="1546357" cy="786052"/>
          </a:xfrm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0B1BBBAC-A594-4AC1-B904-32D0B384A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93427" y="4229565"/>
              <a:ext cx="1546357" cy="43462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26C4E-25B5-40FB-B7B7-8E860D37739D}"/>
                </a:ext>
              </a:extLst>
            </p:cNvPr>
            <p:cNvSpPr/>
            <p:nvPr/>
          </p:nvSpPr>
          <p:spPr>
            <a:xfrm>
              <a:off x="6864692" y="4264084"/>
              <a:ext cx="11842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75W-90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5B61E8-08A5-43CD-9286-CEE312036137}"/>
                </a:ext>
              </a:extLst>
            </p:cNvPr>
            <p:cNvSpPr/>
            <p:nvPr/>
          </p:nvSpPr>
          <p:spPr>
            <a:xfrm>
              <a:off x="6802580" y="3878142"/>
              <a:ext cx="12817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LS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C24CC78-3983-429D-B6B7-A3CA728DDC68}"/>
              </a:ext>
            </a:extLst>
          </p:cNvPr>
          <p:cNvGrpSpPr/>
          <p:nvPr/>
        </p:nvGrpSpPr>
        <p:grpSpPr>
          <a:xfrm>
            <a:off x="1810895" y="3196602"/>
            <a:ext cx="1756579" cy="833390"/>
            <a:chOff x="8867699" y="2987675"/>
            <a:chExt cx="1756579" cy="833390"/>
          </a:xfrm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1028320B-066E-43F7-9D13-C489CAEDF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67699" y="3353720"/>
              <a:ext cx="1756579" cy="46734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8E0D01-F5FF-48CE-91EB-1B32C5AB42C3}"/>
                </a:ext>
              </a:extLst>
            </p:cNvPr>
            <p:cNvSpPr/>
            <p:nvPr/>
          </p:nvSpPr>
          <p:spPr>
            <a:xfrm>
              <a:off x="8975914" y="3387747"/>
              <a:ext cx="14330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 4T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A4E475-EE1D-42A3-A640-0C020AD9EF19}"/>
                </a:ext>
              </a:extLst>
            </p:cNvPr>
            <p:cNvSpPr/>
            <p:nvPr/>
          </p:nvSpPr>
          <p:spPr>
            <a:xfrm>
              <a:off x="9011607" y="2987675"/>
              <a:ext cx="1501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BIKE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18D75D-4D7C-4465-8898-30916B524565}"/>
              </a:ext>
            </a:extLst>
          </p:cNvPr>
          <p:cNvGrpSpPr/>
          <p:nvPr/>
        </p:nvGrpSpPr>
        <p:grpSpPr>
          <a:xfrm>
            <a:off x="4404265" y="2510285"/>
            <a:ext cx="2402200" cy="869305"/>
            <a:chOff x="9960871" y="4341066"/>
            <a:chExt cx="2402200" cy="869305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E6DA83BC-92BF-4389-A5C6-BCA6519F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0871" y="4687636"/>
              <a:ext cx="2402200" cy="52273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AAD44-6D7D-4C5B-ABC2-0CA7226C70F7}"/>
                </a:ext>
              </a:extLst>
            </p:cNvPr>
            <p:cNvSpPr/>
            <p:nvPr/>
          </p:nvSpPr>
          <p:spPr>
            <a:xfrm>
              <a:off x="10093168" y="4756169"/>
              <a:ext cx="214481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71-2010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5EAE50-0BCB-4C7D-9996-4B2DCC8508A8}"/>
                </a:ext>
              </a:extLst>
            </p:cNvPr>
            <p:cNvSpPr/>
            <p:nvPr/>
          </p:nvSpPr>
          <p:spPr>
            <a:xfrm>
              <a:off x="10462614" y="4341066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6C2FA8A-AD19-43FA-96AA-C9018DC8D047}"/>
              </a:ext>
            </a:extLst>
          </p:cNvPr>
          <p:cNvGrpSpPr/>
          <p:nvPr/>
        </p:nvGrpSpPr>
        <p:grpSpPr>
          <a:xfrm>
            <a:off x="14929967" y="3607619"/>
            <a:ext cx="2137940" cy="786052"/>
            <a:chOff x="12075222" y="3574605"/>
            <a:chExt cx="2137940" cy="786052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48250221-E89E-4714-9E22-907DE81C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075222" y="3926028"/>
              <a:ext cx="2137940" cy="43462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10229F-735F-4171-84E2-5769D628C798}"/>
                </a:ext>
              </a:extLst>
            </p:cNvPr>
            <p:cNvSpPr/>
            <p:nvPr/>
          </p:nvSpPr>
          <p:spPr>
            <a:xfrm>
              <a:off x="12246833" y="3941351"/>
              <a:ext cx="18085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ANTIFREEZE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2F68A9-8901-4081-BA1D-3DD99AD560FA}"/>
                </a:ext>
              </a:extLst>
            </p:cNvPr>
            <p:cNvSpPr/>
            <p:nvPr/>
          </p:nvSpPr>
          <p:spPr>
            <a:xfrm>
              <a:off x="12438340" y="3574605"/>
              <a:ext cx="13795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UNIVERSAL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DC0FCBA-BEC8-4653-ADDF-CE7ADD484135}"/>
              </a:ext>
            </a:extLst>
          </p:cNvPr>
          <p:cNvGrpSpPr/>
          <p:nvPr/>
        </p:nvGrpSpPr>
        <p:grpSpPr>
          <a:xfrm>
            <a:off x="14191552" y="2555032"/>
            <a:ext cx="1479391" cy="772917"/>
            <a:chOff x="16169853" y="5388372"/>
            <a:chExt cx="1479391" cy="878193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E2418E8F-AB22-43C1-8B8C-37B5C51E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169853" y="5753363"/>
              <a:ext cx="1479391" cy="51320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BB1059-EA0D-4539-9F42-8E7A37133730}"/>
                </a:ext>
              </a:extLst>
            </p:cNvPr>
            <p:cNvSpPr/>
            <p:nvPr/>
          </p:nvSpPr>
          <p:spPr>
            <a:xfrm>
              <a:off x="16355753" y="5787883"/>
              <a:ext cx="10913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2770FD3-2824-42AA-9075-90AF09298968}"/>
                </a:ext>
              </a:extLst>
            </p:cNvPr>
            <p:cNvSpPr/>
            <p:nvPr/>
          </p:nvSpPr>
          <p:spPr>
            <a:xfrm>
              <a:off x="16299540" y="5388372"/>
              <a:ext cx="10980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LR -35°C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5A7BA8D-2ECF-47C9-B2E2-CA2B79C14FF1}"/>
              </a:ext>
            </a:extLst>
          </p:cNvPr>
          <p:cNvGrpSpPr/>
          <p:nvPr/>
        </p:nvGrpSpPr>
        <p:grpSpPr>
          <a:xfrm>
            <a:off x="16585438" y="4535943"/>
            <a:ext cx="1963038" cy="786052"/>
            <a:chOff x="13697630" y="4664194"/>
            <a:chExt cx="1963038" cy="786052"/>
          </a:xfrm>
        </p:grpSpPr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8ED2D483-62BF-4DC4-9DBE-F8716276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4029898" y="5015617"/>
              <a:ext cx="1259844" cy="434629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56A5BF-0523-48AA-94FA-8F860426B835}"/>
                </a:ext>
              </a:extLst>
            </p:cNvPr>
            <p:cNvSpPr/>
            <p:nvPr/>
          </p:nvSpPr>
          <p:spPr>
            <a:xfrm>
              <a:off x="14203866" y="5050136"/>
              <a:ext cx="9226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COCO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EDF7497-AE7B-46A8-B21F-9AB9DDD0D7EA}"/>
                </a:ext>
              </a:extLst>
            </p:cNvPr>
            <p:cNvSpPr/>
            <p:nvPr/>
          </p:nvSpPr>
          <p:spPr>
            <a:xfrm>
              <a:off x="13697630" y="4664194"/>
              <a:ext cx="19630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LAVE-GLACE ÉTÉ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29B1AA-858A-48D9-B671-A050BFA43208}"/>
              </a:ext>
            </a:extLst>
          </p:cNvPr>
          <p:cNvGrpSpPr/>
          <p:nvPr/>
        </p:nvGrpSpPr>
        <p:grpSpPr>
          <a:xfrm>
            <a:off x="756444" y="4413750"/>
            <a:ext cx="1784800" cy="832337"/>
            <a:chOff x="17666883" y="6778056"/>
            <a:chExt cx="1784800" cy="832337"/>
          </a:xfrm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6DAA67C2-D398-43B6-BCEE-BA8D65BB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7666883" y="7143048"/>
              <a:ext cx="1784800" cy="467345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5AD7AB7-E950-4B84-B436-095F1F8110C9}"/>
                </a:ext>
              </a:extLst>
            </p:cNvPr>
            <p:cNvSpPr/>
            <p:nvPr/>
          </p:nvSpPr>
          <p:spPr>
            <a:xfrm>
              <a:off x="17780588" y="7177567"/>
              <a:ext cx="15686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10W-60 4T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445A70A-E63C-45CF-ADC5-966CD287CB8F}"/>
                </a:ext>
              </a:extLst>
            </p:cNvPr>
            <p:cNvSpPr/>
            <p:nvPr/>
          </p:nvSpPr>
          <p:spPr>
            <a:xfrm>
              <a:off x="17829458" y="6778056"/>
              <a:ext cx="1501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BIKE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AC09CE-DB0C-464E-A394-8F193B8994A0}"/>
              </a:ext>
            </a:extLst>
          </p:cNvPr>
          <p:cNvGrpSpPr/>
          <p:nvPr/>
        </p:nvGrpSpPr>
        <p:grpSpPr>
          <a:xfrm>
            <a:off x="9322065" y="1446893"/>
            <a:ext cx="1781364" cy="434629"/>
            <a:chOff x="4249297" y="4962344"/>
            <a:chExt cx="1781364" cy="434629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738D01BC-BC5D-4054-AD8A-ACEDD899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249297" y="4962344"/>
              <a:ext cx="1781364" cy="43462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FCA7B8-CDCC-44B6-B93D-06D99694B1FA}"/>
                </a:ext>
              </a:extLst>
            </p:cNvPr>
            <p:cNvSpPr/>
            <p:nvPr/>
          </p:nvSpPr>
          <p:spPr>
            <a:xfrm>
              <a:off x="4459064" y="4968875"/>
              <a:ext cx="13833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LS 80-90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301EC5F8-68C9-102B-EC02-ABA7D26DAB07}"/>
              </a:ext>
            </a:extLst>
          </p:cNvPr>
          <p:cNvCxnSpPr>
            <a:cxnSpLocks/>
            <a:stCxn id="72" idx="2"/>
          </p:cNvCxnSpPr>
          <p:nvPr/>
        </p:nvCxnSpPr>
        <p:spPr>
          <a:xfrm rot="16200000" flipH="1">
            <a:off x="7357620" y="4473750"/>
            <a:ext cx="830842" cy="345239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77A57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8AD4988C-FDD0-64BE-007B-2203F5B657C5}"/>
              </a:ext>
            </a:extLst>
          </p:cNvPr>
          <p:cNvGrpSpPr/>
          <p:nvPr/>
        </p:nvGrpSpPr>
        <p:grpSpPr>
          <a:xfrm>
            <a:off x="6444036" y="3444897"/>
            <a:ext cx="2286000" cy="786052"/>
            <a:chOff x="6300461" y="3878142"/>
            <a:chExt cx="2286000" cy="786052"/>
          </a:xfrm>
        </p:grpSpPr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40EC6C70-2C4E-17C2-7B7D-CBEADCCF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C16ADF-7769-C390-40A7-9659FC3DABA1}"/>
                </a:ext>
              </a:extLst>
            </p:cNvPr>
            <p:cNvSpPr/>
            <p:nvPr/>
          </p:nvSpPr>
          <p:spPr>
            <a:xfrm>
              <a:off x="6460740" y="4264084"/>
              <a:ext cx="19922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SUPRA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9E5568C-C0A7-696A-2A48-F2CC99F445E3}"/>
                </a:ext>
              </a:extLst>
            </p:cNvPr>
            <p:cNvSpPr/>
            <p:nvPr/>
          </p:nvSpPr>
          <p:spPr>
            <a:xfrm>
              <a:off x="6683477" y="3878142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2904F69A-ADAC-BF71-22BB-9B3F93226496}"/>
              </a:ext>
            </a:extLst>
          </p:cNvPr>
          <p:cNvCxnSpPr>
            <a:cxnSpLocks/>
            <a:stCxn id="78" idx="2"/>
          </p:cNvCxnSpPr>
          <p:nvPr/>
        </p:nvCxnSpPr>
        <p:spPr>
          <a:xfrm rot="16200000" flipH="1">
            <a:off x="7932545" y="3395954"/>
            <a:ext cx="2039272" cy="1150145"/>
          </a:xfrm>
          <a:prstGeom prst="bentConnector3">
            <a:avLst>
              <a:gd name="adj1" fmla="val 7862"/>
            </a:avLst>
          </a:prstGeom>
          <a:ln w="34925" cap="rnd">
            <a:solidFill>
              <a:srgbClr val="A27D4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AC4A684-8A9E-09CB-2C0A-B838B1996322}"/>
              </a:ext>
            </a:extLst>
          </p:cNvPr>
          <p:cNvGrpSpPr/>
          <p:nvPr/>
        </p:nvGrpSpPr>
        <p:grpSpPr>
          <a:xfrm>
            <a:off x="7449212" y="2165339"/>
            <a:ext cx="1872853" cy="786052"/>
            <a:chOff x="6528947" y="3878142"/>
            <a:chExt cx="1872853" cy="786052"/>
          </a:xfrm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794A2AA3-44E7-FB34-BB2E-5382CA2A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528947" y="4229565"/>
              <a:ext cx="1872853" cy="434629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C17256-ACD1-43FC-32C1-95096FB427B3}"/>
                </a:ext>
              </a:extLst>
            </p:cNvPr>
            <p:cNvSpPr/>
            <p:nvPr/>
          </p:nvSpPr>
          <p:spPr>
            <a:xfrm>
              <a:off x="6644441" y="4264084"/>
              <a:ext cx="16248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 NEO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BC8ADCD-1821-68AC-4526-92E743331650}"/>
                </a:ext>
              </a:extLst>
            </p:cNvPr>
            <p:cNvSpPr/>
            <p:nvPr/>
          </p:nvSpPr>
          <p:spPr>
            <a:xfrm>
              <a:off x="6696857" y="3878142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C1369BB-1404-DF3F-4712-CFB90DD52198}"/>
              </a:ext>
            </a:extLst>
          </p:cNvPr>
          <p:cNvGrpSpPr/>
          <p:nvPr/>
        </p:nvGrpSpPr>
        <p:grpSpPr>
          <a:xfrm>
            <a:off x="9322065" y="8149085"/>
            <a:ext cx="7334179" cy="2514895"/>
            <a:chOff x="9322065" y="8375300"/>
            <a:chExt cx="7334179" cy="251489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2E5F2AF-FA3F-F84C-A28A-467F2E90FF49}"/>
                </a:ext>
              </a:extLst>
            </p:cNvPr>
            <p:cNvSpPr txBox="1"/>
            <p:nvPr/>
          </p:nvSpPr>
          <p:spPr>
            <a:xfrm>
              <a:off x="10915224" y="9351197"/>
              <a:ext cx="57410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b="1" dirty="0">
                  <a:solidFill>
                    <a:srgbClr val="E1251B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COOLTRUCK</a:t>
              </a:r>
              <a:endParaRPr lang="fr-FR" sz="2000" b="1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(Liquides de refroidissement PL constructeur</a:t>
              </a: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en X-OAT, SI-OAT, MBT-OAT avec degrés </a:t>
              </a:r>
              <a:b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de protection compris entre -25 et -37°C)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D672F41-A4DB-86C9-6749-EFB19147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2065" y="8375300"/>
              <a:ext cx="1475555" cy="2514895"/>
            </a:xfrm>
            <a:prstGeom prst="rect">
              <a:avLst/>
            </a:prstGeom>
            <a:effectLst/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28D721E-CE32-C16D-6F25-0AF79075E58A}"/>
              </a:ext>
            </a:extLst>
          </p:cNvPr>
          <p:cNvGrpSpPr/>
          <p:nvPr/>
        </p:nvGrpSpPr>
        <p:grpSpPr>
          <a:xfrm>
            <a:off x="1109713" y="8149085"/>
            <a:ext cx="7639661" cy="2711230"/>
            <a:chOff x="1109713" y="8375300"/>
            <a:chExt cx="7639661" cy="271123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4F0C8CB-1C47-DDC6-5F21-4DA25FC15574}"/>
                </a:ext>
              </a:extLst>
            </p:cNvPr>
            <p:cNvSpPr txBox="1"/>
            <p:nvPr/>
          </p:nvSpPr>
          <p:spPr>
            <a:xfrm>
              <a:off x="3867177" y="9339724"/>
              <a:ext cx="488219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b="1" dirty="0">
                  <a:solidFill>
                    <a:srgbClr val="E1251B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POIDS-LOURDS ET AGRI</a:t>
              </a:r>
              <a:endParaRPr lang="fr-FR" sz="2000" b="1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Nos gammes s’étoffent pour répondre </a:t>
              </a:r>
              <a:b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à tous vos besoins.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976C312-C838-1C07-BC4A-CA5E0B7B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9713" y="8375300"/>
              <a:ext cx="2863061" cy="2711230"/>
            </a:xfrm>
            <a:prstGeom prst="rect">
              <a:avLst/>
            </a:prstGeom>
            <a:effectLst/>
          </p:spPr>
        </p:pic>
      </p:grpSp>
      <p:pic>
        <p:nvPicPr>
          <p:cNvPr id="19" name="Graphique 18">
            <a:extLst>
              <a:ext uri="{FF2B5EF4-FFF2-40B4-BE49-F238E27FC236}">
                <a16:creationId xmlns:a16="http://schemas.microsoft.com/office/drawing/2014/main" id="{D836062C-570D-6107-5C02-955547672E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259639" y="622090"/>
            <a:ext cx="2165806" cy="2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822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NOUVEAUTÉS </a:t>
            </a:r>
            <a:r>
              <a:rPr lang="fr-FR" sz="2400" spc="-5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POIDS-LOURDS, HYDRAULIQUE, INDUSTRIE &amp; AGRI TP</a:t>
            </a:r>
            <a:endParaRPr lang="fr-FR" sz="2400" dirty="0">
              <a:solidFill>
                <a:srgbClr val="E1251B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05C9C5-72EC-79CA-419B-F94A748E8347}"/>
              </a:ext>
            </a:extLst>
          </p:cNvPr>
          <p:cNvSpPr txBox="1"/>
          <p:nvPr/>
        </p:nvSpPr>
        <p:spPr>
          <a:xfrm>
            <a:off x="8506501" y="3901897"/>
            <a:ext cx="3200400" cy="4547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 MOTEUR</a:t>
            </a:r>
          </a:p>
          <a:p>
            <a:pPr marR="0" algn="l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TRUCKING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5W-30 MT+ FE</a:t>
            </a:r>
          </a:p>
          <a:p>
            <a:pPr marR="0" algn="l" rtl="0"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algn="l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 DE TRANSMISSION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TRUCKTRANS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75W-80</a:t>
            </a:r>
          </a:p>
          <a:p>
            <a:pPr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LIQUIDES DE REFROIDISSEMENT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1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X-OAT -25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X-OAT -37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OAT -37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SI-OAT -37</a:t>
            </a:r>
            <a:endParaRPr lang="fr-FR" sz="2000" b="0" i="0" u="none" strike="noStrike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40361B-4D61-7D5C-067A-1F647AB52477}"/>
              </a:ext>
            </a:extLst>
          </p:cNvPr>
          <p:cNvSpPr txBox="1"/>
          <p:nvPr/>
        </p:nvSpPr>
        <p:spPr>
          <a:xfrm>
            <a:off x="8584898" y="2911476"/>
            <a:ext cx="3048000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lnSpc>
                <a:spcPct val="200000"/>
              </a:lnSpc>
            </a:pPr>
            <a:r>
              <a:rPr lang="fr-FR" sz="3600" b="1" i="0" u="none" strike="noStrike" baseline="30000">
                <a:latin typeface="Rubik" panose="00000500000000000000" pitchFamily="2" charset="-79"/>
              </a:rPr>
              <a:t>POIDS-LOURDS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655A9E-F903-5B47-4914-EE0830F9B1F8}"/>
              </a:ext>
            </a:extLst>
          </p:cNvPr>
          <p:cNvSpPr txBox="1"/>
          <p:nvPr/>
        </p:nvSpPr>
        <p:spPr>
          <a:xfrm>
            <a:off x="13289085" y="3896001"/>
            <a:ext cx="2895600" cy="6598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HYDRAULIQUE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HYDRA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626AAF"/>
                </a:solidFill>
                <a:latin typeface="Rubik" panose="00000500000000000000" pitchFamily="2" charset="-79"/>
              </a:rPr>
              <a:t>HV32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KENNOGLISS</a:t>
            </a:r>
            <a:r>
              <a:rPr lang="fr-FR" sz="2000" b="0" i="0" u="none" strike="noStrike" baseline="30000" dirty="0"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68</a:t>
            </a:r>
          </a:p>
          <a:p>
            <a:pPr marR="0" rtl="0"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ENGRENAGES/RÉDUCTEURS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150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220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 220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320</a:t>
            </a:r>
          </a:p>
          <a:p>
            <a:pPr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DE TRANSMISSION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KENNOFARM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10W-40 TP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UTTOFARM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SYNTH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TRANSMISSION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SAE 30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TO4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TRANSMISSION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SAE 50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TO4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A877A1-B10D-F9BE-A9F0-16F3EF2F33AB}"/>
              </a:ext>
            </a:extLst>
          </p:cNvPr>
          <p:cNvSpPr txBox="1"/>
          <p:nvPr/>
        </p:nvSpPr>
        <p:spPr>
          <a:xfrm>
            <a:off x="13283529" y="2911475"/>
            <a:ext cx="3733800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lnSpc>
                <a:spcPct val="200000"/>
              </a:lnSpc>
            </a:pPr>
            <a:r>
              <a:rPr lang="fr-FR" sz="3600" b="1" i="0" u="none" strike="noStrike" baseline="30000">
                <a:latin typeface="Rubik" panose="00000500000000000000" pitchFamily="2" charset="-79"/>
              </a:rPr>
              <a:t>INDUSTRIE &amp; AGRI-TP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AFBE73-83AA-0950-4256-7E4998D77ACD}"/>
              </a:ext>
            </a:extLst>
          </p:cNvPr>
          <p:cNvSpPr txBox="1"/>
          <p:nvPr/>
        </p:nvSpPr>
        <p:spPr>
          <a:xfrm>
            <a:off x="16273829" y="3896001"/>
            <a:ext cx="2895600" cy="4512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FORESTIER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CHAINING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C3D982"/>
                </a:solidFill>
                <a:latin typeface="Rubik" panose="00000500000000000000" pitchFamily="2" charset="-79"/>
              </a:rPr>
              <a:t>220</a:t>
            </a:r>
          </a:p>
          <a:p>
            <a:pPr>
              <a:lnSpc>
                <a:spcPct val="200000"/>
              </a:lnSpc>
            </a:pPr>
            <a:endParaRPr lang="fr-FR" sz="2000" b="0" i="1" u="none" strike="noStrike" baseline="300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COMPRESSEURS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COMPRESSEUR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COMPRESSEUR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TRAYEUSE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KENNOPRESS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46</a:t>
            </a:r>
          </a:p>
          <a:p>
            <a:pPr>
              <a:lnSpc>
                <a:spcPct val="200000"/>
              </a:lnSpc>
            </a:pPr>
            <a:endParaRPr lang="fr-FR" sz="2000" b="0" i="1" u="none" strike="noStrike" baseline="300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GRAISSE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GREASING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234E9A"/>
                </a:solidFill>
                <a:latin typeface="Rubik" panose="00000500000000000000" pitchFamily="2" charset="-79"/>
              </a:rPr>
              <a:t>EP00 000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A2BE830-0054-DACE-A2F3-49959D4823A7}"/>
              </a:ext>
            </a:extLst>
          </p:cNvPr>
          <p:cNvGrpSpPr/>
          <p:nvPr/>
        </p:nvGrpSpPr>
        <p:grpSpPr>
          <a:xfrm>
            <a:off x="1264126" y="2911475"/>
            <a:ext cx="6501765" cy="7725393"/>
            <a:chOff x="7569453" y="2309428"/>
            <a:chExt cx="3154639" cy="374834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3855511-A68B-C891-A262-68DF32654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8367" y="2309428"/>
              <a:ext cx="1626510" cy="2772178"/>
            </a:xfrm>
            <a:prstGeom prst="rect">
              <a:avLst/>
            </a:prstGeom>
            <a:effectLst/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3268705-B997-8EC9-23B2-740896DE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9453" y="2347759"/>
              <a:ext cx="1626509" cy="2772178"/>
            </a:xfrm>
            <a:prstGeom prst="rect">
              <a:avLst/>
            </a:prstGeom>
            <a:effectLst/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0AAD6D1-4C11-3C07-8572-17B4133D9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54820" r="21268"/>
            <a:stretch/>
          </p:blipFill>
          <p:spPr>
            <a:xfrm>
              <a:off x="9352978" y="3779468"/>
              <a:ext cx="1371114" cy="1799007"/>
            </a:xfrm>
            <a:prstGeom prst="rect">
              <a:avLst/>
            </a:prstGeom>
            <a:effectLst/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A44D874-94EF-C991-84F2-D85DBEE78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4498" y="4294762"/>
              <a:ext cx="1153435" cy="1631553"/>
            </a:xfrm>
            <a:prstGeom prst="rect">
              <a:avLst/>
            </a:prstGeom>
            <a:effectLst/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D4A0658-DAEB-3BE4-AC70-BB27785FC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68386" y="4258761"/>
              <a:ext cx="1271817" cy="1799007"/>
            </a:xfrm>
            <a:prstGeom prst="rect">
              <a:avLst/>
            </a:prstGeom>
            <a:effectLst/>
          </p:spPr>
        </p:pic>
      </p:grpSp>
      <p:pic>
        <p:nvPicPr>
          <p:cNvPr id="3" name="Graphique 2">
            <a:extLst>
              <a:ext uri="{FF2B5EF4-FFF2-40B4-BE49-F238E27FC236}">
                <a16:creationId xmlns:a16="http://schemas.microsoft.com/office/drawing/2014/main" id="{0234D44F-135E-C61F-E24E-1B462D7F3A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259639" y="622090"/>
            <a:ext cx="2165806" cy="2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7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7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7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7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75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7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7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7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37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475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1" grpId="0" build="p"/>
      <p:bldP spid="12" grpId="0"/>
      <p:bldP spid="1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4FD72-F36F-47F1-AA57-410C1CE7BD07}"/>
              </a:ext>
            </a:extLst>
          </p:cNvPr>
          <p:cNvSpPr/>
          <p:nvPr/>
        </p:nvSpPr>
        <p:spPr>
          <a:xfrm>
            <a:off x="974153" y="1658258"/>
            <a:ext cx="8530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GAMMES KENNOL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REVOLUTION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D4B34B81-C764-4420-87CF-64EAB5884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504FED5F-62A1-4302-B612-250EF50B7C40}"/>
              </a:ext>
            </a:extLst>
          </p:cNvPr>
          <p:cNvSpPr txBox="1"/>
          <p:nvPr/>
        </p:nvSpPr>
        <p:spPr>
          <a:xfrm>
            <a:off x="998723" y="2382737"/>
            <a:ext cx="9657753" cy="169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Cible :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100% du parc auto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 huile =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une meilleure couverture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Moins de produits =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commandes et logistique simplifiées</a:t>
            </a:r>
          </a:p>
        </p:txBody>
      </p:sp>
      <p:pic>
        <p:nvPicPr>
          <p:cNvPr id="3" name="Image 2" descr="Une image contenant nuit&#10;&#10;Description générée automatiquement">
            <a:extLst>
              <a:ext uri="{FF2B5EF4-FFF2-40B4-BE49-F238E27FC236}">
                <a16:creationId xmlns:a16="http://schemas.microsoft.com/office/drawing/2014/main" id="{1D09E038-F0D7-A6E7-E1FA-F6A35B29DA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74" y="5889483"/>
            <a:ext cx="14556542" cy="5795138"/>
          </a:xfrm>
          <a:prstGeom prst="rect">
            <a:avLst/>
          </a:prstGeom>
        </p:spPr>
      </p:pic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B22A2E45-02E0-D64E-BDC7-E375758D9DDE}"/>
              </a:ext>
            </a:extLst>
          </p:cNvPr>
          <p:cNvCxnSpPr>
            <a:cxnSpLocks/>
            <a:stCxn id="35" idx="2"/>
            <a:endCxn id="3" idx="1"/>
          </p:cNvCxnSpPr>
          <p:nvPr/>
        </p:nvCxnSpPr>
        <p:spPr>
          <a:xfrm rot="16200000" flipH="1">
            <a:off x="1345089" y="7687167"/>
            <a:ext cx="1620224" cy="579546"/>
          </a:xfrm>
          <a:prstGeom prst="bentConnector2">
            <a:avLst/>
          </a:prstGeom>
          <a:ln w="34925" cap="rnd">
            <a:solidFill>
              <a:srgbClr val="75582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4E6BC57C-E509-410C-E5AF-3FB4502816F1}"/>
              </a:ext>
            </a:extLst>
          </p:cNvPr>
          <p:cNvCxnSpPr>
            <a:cxnSpLocks/>
            <a:stCxn id="30" idx="2"/>
          </p:cNvCxnSpPr>
          <p:nvPr/>
        </p:nvCxnSpPr>
        <p:spPr>
          <a:xfrm rot="5400000">
            <a:off x="5482544" y="6490313"/>
            <a:ext cx="858523" cy="24828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B89E58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7C2B1B93-24ED-6F63-7AB8-C2EF7C4DDBA5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V="1">
            <a:off x="14825851" y="6887390"/>
            <a:ext cx="1661903" cy="323165"/>
          </a:xfrm>
          <a:prstGeom prst="bentConnector3">
            <a:avLst>
              <a:gd name="adj1" fmla="val 99863"/>
            </a:avLst>
          </a:prstGeom>
          <a:ln w="34925" cap="rnd">
            <a:solidFill>
              <a:srgbClr val="7B32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2C1269DD-10D3-5208-FC17-EE370E1809AF}"/>
              </a:ext>
            </a:extLst>
          </p:cNvPr>
          <p:cNvCxnSpPr>
            <a:cxnSpLocks/>
            <a:stCxn id="26" idx="2"/>
          </p:cNvCxnSpPr>
          <p:nvPr/>
        </p:nvCxnSpPr>
        <p:spPr>
          <a:xfrm rot="16200000" flipH="1">
            <a:off x="2857380" y="5558077"/>
            <a:ext cx="1742700" cy="131603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A7E4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1F0337A6-40B0-4083-EEAC-7A8D825543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359534" y="4618012"/>
            <a:ext cx="2932803" cy="2245599"/>
          </a:xfrm>
          <a:prstGeom prst="bentConnector3">
            <a:avLst>
              <a:gd name="adj1" fmla="val 99828"/>
            </a:avLst>
          </a:prstGeom>
          <a:ln w="34925" cap="rnd">
            <a:solidFill>
              <a:srgbClr val="7B35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C1870FAC-3E0A-DE29-DB32-BBB16E06EE78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13285781" y="5788709"/>
            <a:ext cx="1537485" cy="1205313"/>
          </a:xfrm>
          <a:prstGeom prst="bentConnector3">
            <a:avLst>
              <a:gd name="adj1" fmla="val 100181"/>
            </a:avLst>
          </a:prstGeom>
          <a:ln w="34925" cap="rnd">
            <a:solidFill>
              <a:srgbClr val="764A02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5826AAAF-88D7-B3C6-4B7E-856869C65A78}"/>
              </a:ext>
            </a:extLst>
          </p:cNvPr>
          <p:cNvCxnSpPr>
            <a:cxnSpLocks/>
            <a:stCxn id="39" idx="2"/>
          </p:cNvCxnSpPr>
          <p:nvPr/>
        </p:nvCxnSpPr>
        <p:spPr>
          <a:xfrm rot="5400000">
            <a:off x="7346073" y="5360511"/>
            <a:ext cx="1627091" cy="152716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D3BA94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04D98DB-B647-11AC-FFAE-4842C35443BB}"/>
              </a:ext>
            </a:extLst>
          </p:cNvPr>
          <p:cNvGrpSpPr/>
          <p:nvPr/>
        </p:nvGrpSpPr>
        <p:grpSpPr>
          <a:xfrm>
            <a:off x="12366109" y="3926423"/>
            <a:ext cx="3433632" cy="978556"/>
            <a:chOff x="3993060" y="7387196"/>
            <a:chExt cx="3433632" cy="97855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35551A32-D4B3-C9F7-13B4-5D685BAE3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93060" y="7719421"/>
              <a:ext cx="3433632" cy="64633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1A8C3-CCBA-D554-1C2A-F61C14CE9D6F}"/>
                </a:ext>
              </a:extLst>
            </p:cNvPr>
            <p:cNvSpPr/>
            <p:nvPr/>
          </p:nvSpPr>
          <p:spPr>
            <a:xfrm>
              <a:off x="4292225" y="7841302"/>
              <a:ext cx="28353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PSA B71 2010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F571CD-DF8D-0880-3022-E2F620E05642}"/>
                </a:ext>
              </a:extLst>
            </p:cNvPr>
            <p:cNvSpPr txBox="1"/>
            <p:nvPr/>
          </p:nvSpPr>
          <p:spPr>
            <a:xfrm>
              <a:off x="4223976" y="7387196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DS, PSA, TOYOTA, OPEL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B9C8A9E-4FAA-D439-C4B3-4B490859B56E}"/>
              </a:ext>
            </a:extLst>
          </p:cNvPr>
          <p:cNvGrpSpPr/>
          <p:nvPr/>
        </p:nvGrpSpPr>
        <p:grpSpPr>
          <a:xfrm>
            <a:off x="16122717" y="6230521"/>
            <a:ext cx="2993296" cy="980035"/>
            <a:chOff x="3594307" y="8518265"/>
            <a:chExt cx="2993296" cy="980035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B5B4C4C-EE49-0764-7CD2-596DECF69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9343" y="8851969"/>
              <a:ext cx="2328091" cy="6463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04B2C5-4334-098D-0E37-C60C7DE9B9EE}"/>
                </a:ext>
              </a:extLst>
            </p:cNvPr>
            <p:cNvSpPr/>
            <p:nvPr/>
          </p:nvSpPr>
          <p:spPr>
            <a:xfrm>
              <a:off x="3615803" y="8975079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0W-20 952-A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6BE2D19-4096-78AC-BDE6-DEA9D3C1F369}"/>
                </a:ext>
              </a:extLst>
            </p:cNvPr>
            <p:cNvSpPr txBox="1"/>
            <p:nvPr/>
          </p:nvSpPr>
          <p:spPr>
            <a:xfrm>
              <a:off x="3594307" y="8518265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OPEL, MB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D595BD5-6438-512D-3487-9103918B62D9}"/>
              </a:ext>
            </a:extLst>
          </p:cNvPr>
          <p:cNvGrpSpPr/>
          <p:nvPr/>
        </p:nvGrpSpPr>
        <p:grpSpPr>
          <a:xfrm>
            <a:off x="14610438" y="5121275"/>
            <a:ext cx="2971800" cy="990600"/>
            <a:chOff x="9591384" y="8295491"/>
            <a:chExt cx="2971800" cy="990600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EB338299-E80E-257D-2006-EEEC78044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04211" y="8639760"/>
              <a:ext cx="2620979" cy="64633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0E0809-DD8D-12AA-7458-16DCC88D0B7F}"/>
                </a:ext>
              </a:extLst>
            </p:cNvPr>
            <p:cNvSpPr/>
            <p:nvPr/>
          </p:nvSpPr>
          <p:spPr>
            <a:xfrm>
              <a:off x="9591384" y="8761511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0W-20 508/509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65996F3-5FFE-37A4-729E-9E436AD864B5}"/>
                </a:ext>
              </a:extLst>
            </p:cNvPr>
            <p:cNvSpPr txBox="1"/>
            <p:nvPr/>
          </p:nvSpPr>
          <p:spPr>
            <a:xfrm>
              <a:off x="9591384" y="8295491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PORSCHE, VOLKSWAGEN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8F63029-15F6-0531-D0CB-620835A0E109}"/>
              </a:ext>
            </a:extLst>
          </p:cNvPr>
          <p:cNvGrpSpPr/>
          <p:nvPr/>
        </p:nvGrpSpPr>
        <p:grpSpPr>
          <a:xfrm>
            <a:off x="1572007" y="4322559"/>
            <a:ext cx="2971800" cy="1022186"/>
            <a:chOff x="242418" y="6803715"/>
            <a:chExt cx="2971800" cy="10221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301DACB9-8739-E985-F9AF-107889CC4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3655" y="7179570"/>
              <a:ext cx="2494937" cy="64633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FF21E0-67C7-8352-336A-AA1D1CED287F}"/>
                </a:ext>
              </a:extLst>
            </p:cNvPr>
            <p:cNvSpPr/>
            <p:nvPr/>
          </p:nvSpPr>
          <p:spPr>
            <a:xfrm>
              <a:off x="446821" y="7302680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 LL-12 FE 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C5E0129-110D-5DDF-04D6-03C99FE45148}"/>
                </a:ext>
              </a:extLst>
            </p:cNvPr>
            <p:cNvSpPr txBox="1"/>
            <p:nvPr/>
          </p:nvSpPr>
          <p:spPr>
            <a:xfrm>
              <a:off x="242418" y="6803715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MINI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5DE05B9-242A-FC7F-745A-9CF1DD97E8BC}"/>
              </a:ext>
            </a:extLst>
          </p:cNvPr>
          <p:cNvGrpSpPr/>
          <p:nvPr/>
        </p:nvGrpSpPr>
        <p:grpSpPr>
          <a:xfrm>
            <a:off x="4502863" y="5163721"/>
            <a:ext cx="2971800" cy="1021473"/>
            <a:chOff x="1206880" y="8982458"/>
            <a:chExt cx="2971800" cy="1021473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0" name="Graphique 29">
              <a:extLst>
                <a:ext uri="{FF2B5EF4-FFF2-40B4-BE49-F238E27FC236}">
                  <a16:creationId xmlns:a16="http://schemas.microsoft.com/office/drawing/2014/main" id="{CB2601EC-05E3-1D3A-8308-F7CAB1019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62493" y="9357600"/>
              <a:ext cx="1754941" cy="64633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74D927-C0D3-6E42-CE72-145178D3A343}"/>
                </a:ext>
              </a:extLst>
            </p:cNvPr>
            <p:cNvSpPr/>
            <p:nvPr/>
          </p:nvSpPr>
          <p:spPr>
            <a:xfrm>
              <a:off x="1473064" y="9480710"/>
              <a:ext cx="24177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6F0B30F-6479-6EDB-3539-671085D77987}"/>
                </a:ext>
              </a:extLst>
            </p:cNvPr>
            <p:cNvSpPr txBox="1"/>
            <p:nvPr/>
          </p:nvSpPr>
          <p:spPr>
            <a:xfrm>
              <a:off x="1206880" y="8982458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MERCEDES, VOLVO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8FEB491-A53C-5AE7-E142-5A57E953346A}"/>
              </a:ext>
            </a:extLst>
          </p:cNvPr>
          <p:cNvGrpSpPr/>
          <p:nvPr/>
        </p:nvGrpSpPr>
        <p:grpSpPr>
          <a:xfrm>
            <a:off x="379527" y="5923782"/>
            <a:ext cx="2971800" cy="1243046"/>
            <a:chOff x="3095891" y="8095952"/>
            <a:chExt cx="2971800" cy="124304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F8775B2D-5160-78E6-0FC1-BB325E432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78833" y="8692667"/>
              <a:ext cx="2405917" cy="64633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012D5E-B3FA-4ECE-6BDC-B543B15A837B}"/>
                </a:ext>
              </a:extLst>
            </p:cNvPr>
            <p:cNvSpPr/>
            <p:nvPr/>
          </p:nvSpPr>
          <p:spPr>
            <a:xfrm>
              <a:off x="3607434" y="8815777"/>
              <a:ext cx="1944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0W-30 950-A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0829A56-C74D-1F5D-81E1-1CA9804F3EB2}"/>
                </a:ext>
              </a:extLst>
            </p:cNvPr>
            <p:cNvSpPr txBox="1"/>
            <p:nvPr/>
          </p:nvSpPr>
          <p:spPr>
            <a:xfrm>
              <a:off x="3095891" y="8095952"/>
              <a:ext cx="297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JAGUAR,</a:t>
              </a:r>
              <a:b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LAND ROVER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A0540DE-4E10-63EA-ADBE-FE765DB4F5D7}"/>
              </a:ext>
            </a:extLst>
          </p:cNvPr>
          <p:cNvGrpSpPr/>
          <p:nvPr/>
        </p:nvGrpSpPr>
        <p:grpSpPr>
          <a:xfrm>
            <a:off x="7194972" y="4057409"/>
            <a:ext cx="3469600" cy="1253137"/>
            <a:chOff x="3953615" y="9687521"/>
            <a:chExt cx="3469600" cy="1253137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F4F79917-8B07-E147-8B37-C95EF2E5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453742" y="10294327"/>
              <a:ext cx="2456197" cy="64633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DBE9DEF-5981-20D8-14B5-600CE17E707F}"/>
                </a:ext>
              </a:extLst>
            </p:cNvPr>
            <p:cNvSpPr/>
            <p:nvPr/>
          </p:nvSpPr>
          <p:spPr>
            <a:xfrm>
              <a:off x="4175657" y="10417437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SUPRA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05A56BD-5934-411F-467C-6FBE8758F737}"/>
                </a:ext>
              </a:extLst>
            </p:cNvPr>
            <p:cNvSpPr txBox="1"/>
            <p:nvPr/>
          </p:nvSpPr>
          <p:spPr>
            <a:xfrm>
              <a:off x="3953615" y="9687521"/>
              <a:ext cx="346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RENAULT, OPEL, VOLVO, MB, FORD, FIAT, CHRYSLER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E10E971-345B-21ED-BF04-DFFBA36EFB47}"/>
              </a:ext>
            </a:extLst>
          </p:cNvPr>
          <p:cNvGrpSpPr/>
          <p:nvPr/>
        </p:nvGrpSpPr>
        <p:grpSpPr>
          <a:xfrm>
            <a:off x="9195674" y="2846862"/>
            <a:ext cx="3469600" cy="1013435"/>
            <a:chOff x="9195674" y="2846862"/>
            <a:chExt cx="3469600" cy="1013435"/>
          </a:xfrm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D0F33C32-1EB7-6011-9CC0-1272A9DAC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911804" y="3213966"/>
              <a:ext cx="1961374" cy="64633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DF139CA-1220-3B6F-55FB-4D82AF13D65E}"/>
                </a:ext>
              </a:extLst>
            </p:cNvPr>
            <p:cNvSpPr/>
            <p:nvPr/>
          </p:nvSpPr>
          <p:spPr>
            <a:xfrm>
              <a:off x="9991837" y="3336557"/>
              <a:ext cx="1889807" cy="413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5W-30 NEO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90F5E4E2-D405-3B68-A232-8CF714AB94E8}"/>
                </a:ext>
              </a:extLst>
            </p:cNvPr>
            <p:cNvSpPr txBox="1"/>
            <p:nvPr/>
          </p:nvSpPr>
          <p:spPr>
            <a:xfrm>
              <a:off x="9195674" y="2846862"/>
              <a:ext cx="346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PSA, STELLANTIS</a:t>
              </a:r>
            </a:p>
          </p:txBody>
        </p:sp>
      </p:grp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CCED8562-C9D6-86F7-2383-A48CC632FB4E}"/>
              </a:ext>
            </a:extLst>
          </p:cNvPr>
          <p:cNvCxnSpPr>
            <a:cxnSpLocks/>
            <a:stCxn id="42" idx="2"/>
          </p:cNvCxnSpPr>
          <p:nvPr/>
        </p:nvCxnSpPr>
        <p:spPr>
          <a:xfrm rot="5400000">
            <a:off x="8698268" y="4493112"/>
            <a:ext cx="2827038" cy="1561409"/>
          </a:xfrm>
          <a:prstGeom prst="bentConnector3">
            <a:avLst>
              <a:gd name="adj1" fmla="val 66172"/>
            </a:avLst>
          </a:prstGeom>
          <a:ln w="34925" cap="rnd">
            <a:solidFill>
              <a:srgbClr val="AB844E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que 7">
            <a:extLst>
              <a:ext uri="{FF2B5EF4-FFF2-40B4-BE49-F238E27FC236}">
                <a16:creationId xmlns:a16="http://schemas.microsoft.com/office/drawing/2014/main" id="{8A9EA636-C363-4B7F-AAAC-E81B3B70C6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210916" y="655377"/>
            <a:ext cx="2234395" cy="21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42631-6576-52F7-E7C0-91ABE50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460D39-DAB2-A0D8-DB8B-46C69DADE372}"/>
              </a:ext>
            </a:extLst>
          </p:cNvPr>
          <p:cNvSpPr/>
          <p:nvPr/>
        </p:nvSpPr>
        <p:spPr>
          <a:xfrm>
            <a:off x="974153" y="1658257"/>
            <a:ext cx="1441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i="0" cap="all" dirty="0">
                <a:solidFill>
                  <a:srgbClr val="FFFFFF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LIQUIDE DE REFROIDISSEMENT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TYPE E -37°C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F9F900BE-131B-188F-CBF2-D35049F17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C4C2DF-F9C5-7F4A-7987-399C7CDC6E08}"/>
              </a:ext>
            </a:extLst>
          </p:cNvPr>
          <p:cNvSpPr txBox="1"/>
          <p:nvPr/>
        </p:nvSpPr>
        <p:spPr>
          <a:xfrm>
            <a:off x="7607620" y="4618721"/>
            <a:ext cx="4959824" cy="461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KENNOL TYPE E -37°C est un liquide de refroidissement spécialement étudié et développé pour tous types de véhicules, légers, utilitaires constructeurs du groupe Renault après 2024. Produit amérisé à base de monoéthylène-glycol inhibé, de phosphates avec des molécules organiques (Technologie p-OAT). Prêt à l’emploi, pour les circuits de refroidissement en fonte et en aluminium. Protège contre l’échauffement l’été et le gel l’hiver.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93FB3C8-B9AC-1FC2-8198-34AB66A18912}"/>
              </a:ext>
            </a:extLst>
          </p:cNvPr>
          <p:cNvGrpSpPr/>
          <p:nvPr/>
        </p:nvGrpSpPr>
        <p:grpSpPr>
          <a:xfrm>
            <a:off x="11576844" y="-3794125"/>
            <a:ext cx="9731070" cy="8442311"/>
            <a:chOff x="11576844" y="-3794125"/>
            <a:chExt cx="9731070" cy="8442311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43C0A007-44A9-3D99-9D45-C55C0E46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76844" y="-3794125"/>
              <a:ext cx="9731070" cy="844231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A57A82C-D0BD-1849-1755-90CC6FCAE524}"/>
                </a:ext>
              </a:extLst>
            </p:cNvPr>
            <p:cNvSpPr txBox="1"/>
            <p:nvPr/>
          </p:nvSpPr>
          <p:spPr>
            <a:xfrm>
              <a:off x="12021906" y="815291"/>
              <a:ext cx="708502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RENAULT/NISSAN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Type E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BS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6580</a:t>
              </a:r>
              <a:endPara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SAE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J 1034 -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CUNA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NC 956-16 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FVV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</a:t>
              </a:r>
              <a:r>
                <a:rPr lang="fr-FR" sz="2400" b="0" i="0" dirty="0" err="1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Helt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 R 433 -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JIS 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K 2234</a:t>
              </a:r>
            </a:p>
            <a:p>
              <a:pPr algn="r"/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UNE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26361-88 -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AFNOR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NFR 15-601</a:t>
              </a:r>
              <a:br>
                <a:rPr lang="pt-BR" sz="2400" dirty="0"/>
              </a:b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KSM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2142 –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EMPA - ASTM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D 3306, 4985</a:t>
              </a:r>
              <a:br>
                <a:rPr lang="pt-BR" sz="2400" dirty="0"/>
              </a:b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NATO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 579 -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E/L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1415c</a:t>
              </a:r>
              <a:endParaRPr lang="fr-FR" sz="240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AAB52C5-6BA6-DBE1-4943-1B1392555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975" y="3122284"/>
            <a:ext cx="74676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441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KENNOL REVOLUTION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5W-30 NEO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3A4A4F8-30B1-E4CD-6EBB-0A33200C8883}"/>
              </a:ext>
            </a:extLst>
          </p:cNvPr>
          <p:cNvGrpSpPr/>
          <p:nvPr/>
        </p:nvGrpSpPr>
        <p:grpSpPr>
          <a:xfrm>
            <a:off x="11729244" y="-4479925"/>
            <a:ext cx="9731070" cy="8442311"/>
            <a:chOff x="11729244" y="-4479925"/>
            <a:chExt cx="9731070" cy="8442311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0621CBE8-C4DF-F6CA-7A29-3D15000D1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29244" y="-4479925"/>
              <a:ext cx="9731070" cy="844231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D42E339-D388-37CA-3B1C-ED7EA871092A}"/>
                </a:ext>
              </a:extLst>
            </p:cNvPr>
            <p:cNvSpPr txBox="1"/>
            <p:nvPr/>
          </p:nvSpPr>
          <p:spPr>
            <a:xfrm>
              <a:off x="12021906" y="815291"/>
              <a:ext cx="708502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SAE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5W-30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ACEA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C3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API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SP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PSA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B71 2290 / B71 2297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STELLANTIS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FPW9.55535/03</a:t>
              </a:r>
              <a:endParaRPr lang="fr-FR" sz="24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E12DBA0-C210-49A1-EB6E-2F17B9EF466D}"/>
              </a:ext>
            </a:extLst>
          </p:cNvPr>
          <p:cNvSpPr txBox="1"/>
          <p:nvPr/>
        </p:nvSpPr>
        <p:spPr>
          <a:xfrm>
            <a:off x="7690644" y="5488437"/>
            <a:ext cx="4959824" cy="2955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KENNOL REVOLUTION 5W-30 NEO est une huile moteur 100% synthèse, spécialement développée pour les moteurs 1.5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BlueHDi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(DV5R), 1.2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PureTech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Gen1 (EB2) et 2.2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BlueHDi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(DW12RU) du groupe STELLANTIS. Elle procure une résistance exceptionnelle à l’usure et optimise la propreté du moteur.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F6487D-1F69-F4C9-B898-2C60947F8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77" y="3140075"/>
            <a:ext cx="74676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GAMMES KENNOL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HYBRIDE &amp; ÉLECTRIQUE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59E3C-2005-4A12-A9AB-D00F39736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844" y="2378075"/>
            <a:ext cx="7435454" cy="743545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9313ADF-F843-44CC-9B6C-7BB99B6EE44D}"/>
              </a:ext>
            </a:extLst>
          </p:cNvPr>
          <p:cNvGrpSpPr/>
          <p:nvPr/>
        </p:nvGrpSpPr>
        <p:grpSpPr>
          <a:xfrm>
            <a:off x="1438751" y="8953657"/>
            <a:ext cx="3433632" cy="646331"/>
            <a:chOff x="14010612" y="7752780"/>
            <a:chExt cx="3433632" cy="646331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3D37BD45-574B-4CD7-913A-6E9650FD4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010612" y="7752780"/>
              <a:ext cx="3433632" cy="6463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56C432-3220-4F02-84F6-7C0774F8F614}"/>
                </a:ext>
              </a:extLst>
            </p:cNvPr>
            <p:cNvSpPr/>
            <p:nvPr/>
          </p:nvSpPr>
          <p:spPr>
            <a:xfrm>
              <a:off x="14435451" y="7875890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 0W-16 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7549F0E-0189-428E-843A-E756A351D3C0}"/>
              </a:ext>
            </a:extLst>
          </p:cNvPr>
          <p:cNvGrpSpPr/>
          <p:nvPr/>
        </p:nvGrpSpPr>
        <p:grpSpPr>
          <a:xfrm>
            <a:off x="5297222" y="8953657"/>
            <a:ext cx="3433632" cy="646331"/>
            <a:chOff x="13984907" y="8870277"/>
            <a:chExt cx="3433632" cy="646331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B703E690-3459-4007-AB4C-84590F8E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984907" y="8870277"/>
              <a:ext cx="3433632" cy="64633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56E181-E2F5-4E28-A1B6-AB0D4AA0A7D6}"/>
                </a:ext>
              </a:extLst>
            </p:cNvPr>
            <p:cNvSpPr/>
            <p:nvPr/>
          </p:nvSpPr>
          <p:spPr>
            <a:xfrm>
              <a:off x="14409746" y="8993387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 0W-20 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137B88C-B2AD-497A-AF0F-0EB3AA6C6347}"/>
              </a:ext>
            </a:extLst>
          </p:cNvPr>
          <p:cNvSpPr txBox="1"/>
          <p:nvPr/>
        </p:nvSpPr>
        <p:spPr>
          <a:xfrm>
            <a:off x="4490244" y="2769326"/>
            <a:ext cx="1345537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Rubik" panose="00000500000000000000" pitchFamily="2" charset="-79"/>
                <a:cs typeface="Rubik" panose="00000500000000000000" pitchFamily="2" charset="-79"/>
              </a:rPr>
              <a:t>HUILES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BA26B9-0C55-4465-9052-6DCDF3EE5D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9554" y="2986712"/>
            <a:ext cx="6703921" cy="6521323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8650622B-7723-41A6-8B96-D7349BB64611}"/>
              </a:ext>
            </a:extLst>
          </p:cNvPr>
          <p:cNvGrpSpPr/>
          <p:nvPr/>
        </p:nvGrpSpPr>
        <p:grpSpPr>
          <a:xfrm>
            <a:off x="10754082" y="8985389"/>
            <a:ext cx="3433632" cy="707886"/>
            <a:chOff x="14010612" y="7751827"/>
            <a:chExt cx="3433632" cy="7078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3996D2F3-EE7E-452F-B405-0C73302F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010612" y="7752780"/>
              <a:ext cx="3433632" cy="64633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0E971D-A8A1-4F60-A3B9-3BA3D13BDD02}"/>
                </a:ext>
              </a:extLst>
            </p:cNvPr>
            <p:cNvSpPr/>
            <p:nvPr/>
          </p:nvSpPr>
          <p:spPr>
            <a:xfrm>
              <a:off x="14223774" y="7751827"/>
              <a:ext cx="3048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427716-6F40-4655-B0D0-95F5EB933A7B}"/>
              </a:ext>
            </a:extLst>
          </p:cNvPr>
          <p:cNvGrpSpPr/>
          <p:nvPr/>
        </p:nvGrpSpPr>
        <p:grpSpPr>
          <a:xfrm>
            <a:off x="14499117" y="8985389"/>
            <a:ext cx="3660503" cy="707886"/>
            <a:chOff x="13871471" y="8869324"/>
            <a:chExt cx="3660503" cy="7078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3754CB0C-F06D-4A42-B4CF-F8F5380D7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984907" y="8870277"/>
              <a:ext cx="3433632" cy="64633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6B7281-4208-46EC-AC41-E464AB9049AE}"/>
                </a:ext>
              </a:extLst>
            </p:cNvPr>
            <p:cNvSpPr/>
            <p:nvPr/>
          </p:nvSpPr>
          <p:spPr>
            <a:xfrm>
              <a:off x="13871471" y="8869324"/>
              <a:ext cx="366050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ÉLECTRIQUES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870E28-58CF-4CC0-BA9E-C219553DC75F}"/>
              </a:ext>
            </a:extLst>
          </p:cNvPr>
          <p:cNvSpPr txBox="1"/>
          <p:nvPr/>
        </p:nvSpPr>
        <p:spPr>
          <a:xfrm>
            <a:off x="12643644" y="2427698"/>
            <a:ext cx="3313089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Rubik" panose="00000500000000000000" pitchFamily="2" charset="-79"/>
                <a:cs typeface="Rubik" panose="00000500000000000000" pitchFamily="2" charset="-79"/>
              </a:rPr>
              <a:t>LIQUIDES DE REFROIDISSEMENT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9042175-35A5-81BD-A492-EB8BACE13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210916" y="655377"/>
            <a:ext cx="2234395" cy="21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6" grpId="0" uiExpan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D4151D0C-D9DE-4E41-B1A9-FA505ED7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8724" y="6185148"/>
            <a:ext cx="3505200" cy="304098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03725C7-E213-4732-8C47-5076E0E22E8B}"/>
              </a:ext>
            </a:extLst>
          </p:cNvPr>
          <p:cNvSpPr txBox="1"/>
          <p:nvPr/>
        </p:nvSpPr>
        <p:spPr>
          <a:xfrm>
            <a:off x="3926458" y="6797675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Spécialiste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des lubrifiants 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et fluides spécifiques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C3B4E8B-7B8F-4501-A255-A9FDF5D69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804" y="4508748"/>
            <a:ext cx="3505200" cy="3040980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2052B62-4577-4EEB-8B07-A49E310B2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0044" y="7854289"/>
            <a:ext cx="3505200" cy="304098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52049E2B-32F6-45CC-84EE-64A55175D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36964" y="4508748"/>
            <a:ext cx="3505200" cy="304098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8B3307B-8304-4FED-BED1-69AAACAF6337}"/>
              </a:ext>
            </a:extLst>
          </p:cNvPr>
          <p:cNvSpPr txBox="1"/>
          <p:nvPr/>
        </p:nvSpPr>
        <p:spPr>
          <a:xfrm>
            <a:off x="12727464" y="4703915"/>
            <a:ext cx="312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Lignes de production entièrement automatisées 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&amp; équipées de caméras​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A4A44EE-9C85-4169-960D-FBC96B4C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0884" y="2851972"/>
            <a:ext cx="3505200" cy="30409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6E9D79E-1DBA-40A4-836C-F83722177C0C}"/>
              </a:ext>
            </a:extLst>
          </p:cNvPr>
          <p:cNvSpPr txBox="1"/>
          <p:nvPr/>
        </p:nvSpPr>
        <p:spPr>
          <a:xfrm>
            <a:off x="9748044" y="2911475"/>
            <a:ext cx="3124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- Mélangeur 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en ligne : </a:t>
            </a:r>
          </a:p>
          <a:p>
            <a:pPr algn="ctr" fontAlgn="base"/>
            <a:r>
              <a:rPr lang="fr-FR" sz="3200" dirty="0">
                <a:latin typeface="Rubik Medium" panose="00000600000000000000" pitchFamily="2" charset="-79"/>
                <a:cs typeface="Rubik Medium" panose="00000600000000000000" pitchFamily="2" charset="-79"/>
              </a:rPr>
              <a:t>20 000L</a:t>
            </a: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/heure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​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- 15 chaînes de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conditionnement :</a:t>
            </a:r>
          </a:p>
          <a:p>
            <a:pPr algn="ctr" fontAlgn="base"/>
            <a:r>
              <a:rPr lang="fr-FR" sz="3200" dirty="0">
                <a:latin typeface="Rubik Medium" panose="00000600000000000000" pitchFamily="2" charset="-79"/>
                <a:cs typeface="Rubik Medium" panose="00000600000000000000" pitchFamily="2" charset="-79"/>
              </a:rPr>
              <a:t>1500 bidons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/heure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​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F904EDA9-FE25-4640-B915-3F5C3224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0884" y="6185148"/>
            <a:ext cx="3505200" cy="30409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C5BA7A8-451F-4140-A0F7-6175A7F6A959}"/>
              </a:ext>
            </a:extLst>
          </p:cNvPr>
          <p:cNvSpPr/>
          <p:nvPr/>
        </p:nvSpPr>
        <p:spPr>
          <a:xfrm>
            <a:off x="974153" y="1658257"/>
            <a:ext cx="4354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>
                <a:latin typeface="Rubik Black" panose="00000A00000000000000" pitchFamily="2" charset="-79"/>
                <a:cs typeface="Rubik Black" panose="00000A00000000000000" pitchFamily="2" charset="-79"/>
              </a:rPr>
              <a:t>NOS AXES FORTS</a:t>
            </a: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E0BF93BE-30C7-4324-B175-F1E3AA107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7E65203D-2709-4D45-9F44-CFA13B6A3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63044" y="6115968"/>
            <a:ext cx="3505200" cy="3040980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D92E9B15-C21B-49F7-8D93-7CE9C52A2C3F}"/>
              </a:ext>
            </a:extLst>
          </p:cNvPr>
          <p:cNvGrpSpPr/>
          <p:nvPr/>
        </p:nvGrpSpPr>
        <p:grpSpPr>
          <a:xfrm>
            <a:off x="15653544" y="6409281"/>
            <a:ext cx="3124200" cy="2442867"/>
            <a:chOff x="15653544" y="6107408"/>
            <a:chExt cx="3124200" cy="244286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6A35A14-734A-4B20-9840-E255C73CB9A7}"/>
                </a:ext>
              </a:extLst>
            </p:cNvPr>
            <p:cNvSpPr txBox="1"/>
            <p:nvPr/>
          </p:nvSpPr>
          <p:spPr>
            <a:xfrm>
              <a:off x="15653544" y="6107408"/>
              <a:ext cx="3124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Traçabilité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 chaque produit</a:t>
              </a:r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45C0A400-85C2-4A90-B1FB-3F51C9C9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739394" y="7654925"/>
              <a:ext cx="952500" cy="895350"/>
            </a:xfrm>
            <a:prstGeom prst="rect">
              <a:avLst/>
            </a:prstGeom>
          </p:spPr>
        </p:pic>
      </p:grpSp>
      <p:pic>
        <p:nvPicPr>
          <p:cNvPr id="4" name="Graphique 3">
            <a:extLst>
              <a:ext uri="{FF2B5EF4-FFF2-40B4-BE49-F238E27FC236}">
                <a16:creationId xmlns:a16="http://schemas.microsoft.com/office/drawing/2014/main" id="{A566327E-15D7-49DD-BAAD-34D295504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644" y="4589207"/>
            <a:ext cx="3505200" cy="3040980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C0339451-0B14-4E98-AAAF-232C854D0E1D}"/>
              </a:ext>
            </a:extLst>
          </p:cNvPr>
          <p:cNvGrpSpPr/>
          <p:nvPr/>
        </p:nvGrpSpPr>
        <p:grpSpPr>
          <a:xfrm>
            <a:off x="898039" y="5314969"/>
            <a:ext cx="3420394" cy="1751446"/>
            <a:chOff x="898039" y="4977036"/>
            <a:chExt cx="3420394" cy="1751446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456C4A2-8D26-4A8E-B9A2-21C8F1E36FE6}"/>
                </a:ext>
              </a:extLst>
            </p:cNvPr>
            <p:cNvSpPr txBox="1"/>
            <p:nvPr/>
          </p:nvSpPr>
          <p:spPr>
            <a:xfrm>
              <a:off x="898039" y="4977036"/>
              <a:ext cx="3420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100%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Made in France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65540B9-8E3E-402A-A372-49F7D5BB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36" y="6078742"/>
              <a:ext cx="1026292" cy="649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364571E-0AC6-4A92-BAE3-1EB96C2DE83A}"/>
              </a:ext>
            </a:extLst>
          </p:cNvPr>
          <p:cNvGrpSpPr/>
          <p:nvPr/>
        </p:nvGrpSpPr>
        <p:grpSpPr>
          <a:xfrm>
            <a:off x="6436759" y="4720927"/>
            <a:ext cx="3938524" cy="2693252"/>
            <a:chOff x="6436759" y="4419054"/>
            <a:chExt cx="3938524" cy="269325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264777C-6AB4-49DE-B987-4B0DB65B5BA9}"/>
                </a:ext>
              </a:extLst>
            </p:cNvPr>
            <p:cNvSpPr txBox="1"/>
            <p:nvPr/>
          </p:nvSpPr>
          <p:spPr>
            <a:xfrm>
              <a:off x="6436759" y="4419054"/>
              <a:ext cx="393852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Capacité de</a:t>
              </a:r>
            </a:p>
            <a:p>
              <a:pPr algn="ctr"/>
              <a:r>
                <a:rPr lang="fr-FR" sz="28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production :</a:t>
              </a:r>
            </a:p>
            <a:p>
              <a:pPr algn="ctr"/>
              <a:r>
                <a:rPr lang="fr-FR" sz="40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130,000</a:t>
              </a: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tonnes par an</a:t>
              </a:r>
            </a:p>
          </p:txBody>
        </p:sp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A7F5ED69-6AFD-4A6F-8DB9-040BD54D0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78862" y="6419602"/>
              <a:ext cx="1007182" cy="69270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D3E1A72-C889-4D4A-B976-82FB91EA7C5A}"/>
              </a:ext>
            </a:extLst>
          </p:cNvPr>
          <p:cNvGrpSpPr/>
          <p:nvPr/>
        </p:nvGrpSpPr>
        <p:grpSpPr>
          <a:xfrm>
            <a:off x="9726075" y="6548345"/>
            <a:ext cx="3124200" cy="2263801"/>
            <a:chOff x="9748044" y="6343402"/>
            <a:chExt cx="3124200" cy="2263801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3218322-0A97-4896-8D8B-03156CB3DF00}"/>
                </a:ext>
              </a:extLst>
            </p:cNvPr>
            <p:cNvSpPr txBox="1"/>
            <p:nvPr/>
          </p:nvSpPr>
          <p:spPr>
            <a:xfrm>
              <a:off x="9748044" y="6343402"/>
              <a:ext cx="31242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+70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pays</a:t>
              </a:r>
            </a:p>
          </p:txBody>
        </p:sp>
        <p:pic>
          <p:nvPicPr>
            <p:cNvPr id="30" name="Graphique 29">
              <a:extLst>
                <a:ext uri="{FF2B5EF4-FFF2-40B4-BE49-F238E27FC236}">
                  <a16:creationId xmlns:a16="http://schemas.microsoft.com/office/drawing/2014/main" id="{0649CD20-FEDF-4039-8458-4E7A6B14B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975276" y="7839837"/>
              <a:ext cx="767366" cy="767366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23F8A4AE-0CB0-4595-9222-BF124099DC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3" y="7894959"/>
            <a:ext cx="3702615" cy="303614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7E15230-73D4-4B99-984B-B78036B991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028" y="2835275"/>
            <a:ext cx="3702616" cy="303614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043FBB5-4051-420B-86CE-9530AE5335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16" y="2835275"/>
            <a:ext cx="3702617" cy="303614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5718ADF-FBAF-48AC-97C5-F4458A74C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736" y="7894958"/>
            <a:ext cx="3702616" cy="303614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7684943-BA8D-40E8-9224-FB8849B45378}"/>
              </a:ext>
            </a:extLst>
          </p:cNvPr>
          <p:cNvGrpSpPr/>
          <p:nvPr/>
        </p:nvGrpSpPr>
        <p:grpSpPr>
          <a:xfrm>
            <a:off x="6776244" y="8384480"/>
            <a:ext cx="3352800" cy="2366599"/>
            <a:chOff x="6776244" y="8082607"/>
            <a:chExt cx="3352800" cy="236659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08D6A87-08CA-49EA-AA99-7435DF56BD93}"/>
                </a:ext>
              </a:extLst>
            </p:cNvPr>
            <p:cNvSpPr txBox="1"/>
            <p:nvPr/>
          </p:nvSpPr>
          <p:spPr>
            <a:xfrm>
              <a:off x="6776244" y="8082607"/>
              <a:ext cx="335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Toutes 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dernières normes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en vigueur</a:t>
              </a:r>
            </a:p>
          </p:txBody>
        </p:sp>
        <p:pic>
          <p:nvPicPr>
            <p:cNvPr id="2" name="Graphique 1">
              <a:extLst>
                <a:ext uri="{FF2B5EF4-FFF2-40B4-BE49-F238E27FC236}">
                  <a16:creationId xmlns:a16="http://schemas.microsoft.com/office/drawing/2014/main" id="{28A0676E-C15C-476F-A9AC-DE48C6ECB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054161" y="9618681"/>
              <a:ext cx="711878" cy="83052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206884B-8E78-A2FC-224A-A2D3E49552AA}"/>
              </a:ext>
            </a:extLst>
          </p:cNvPr>
          <p:cNvGrpSpPr/>
          <p:nvPr/>
        </p:nvGrpSpPr>
        <p:grpSpPr>
          <a:xfrm>
            <a:off x="13552547" y="779569"/>
            <a:ext cx="5450246" cy="1498855"/>
            <a:chOff x="13552547" y="779569"/>
            <a:chExt cx="5450246" cy="149885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52DADDD-18A1-51CE-97DF-25C68033A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2547" y="779569"/>
              <a:ext cx="1299008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3D2579F-8935-EB2F-4ACA-AE65D4051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0486" y="779569"/>
              <a:ext cx="1613053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C3CE762-D606-25DA-691E-DB45C8D91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9740" y="779569"/>
              <a:ext cx="1613053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94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25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7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0"/>
                            </p:stCondLst>
                            <p:childTnLst>
                              <p:par>
                                <p:cTn id="8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2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56BCBA9-6501-5DA3-79B6-6D2742153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5644" y="2682875"/>
            <a:ext cx="8123153" cy="81231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222B30-70A5-7651-C6EA-AED8823C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857" y="3994184"/>
            <a:ext cx="6657798" cy="6657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15667F-B60A-4A84-92D5-5D1580A4065A}"/>
              </a:ext>
            </a:extLst>
          </p:cNvPr>
          <p:cNvSpPr/>
          <p:nvPr/>
        </p:nvSpPr>
        <p:spPr>
          <a:xfrm>
            <a:off x="974153" y="1658257"/>
            <a:ext cx="17460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LAVE-GLACES  BIODÉGRADABLES CONCENTRÉS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LE BEST-SELLER AU MONOÏ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880DC6F8-C09B-4492-A419-C90908F7A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8561001-9173-41B7-A16A-7B0200421747}"/>
              </a:ext>
            </a:extLst>
          </p:cNvPr>
          <p:cNvSpPr txBox="1"/>
          <p:nvPr/>
        </p:nvSpPr>
        <p:spPr>
          <a:xfrm>
            <a:off x="1004691" y="2606675"/>
            <a:ext cx="7290479" cy="157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 de transport d’eau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 de gaspillage de packaging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898E9DE-EA6F-1C67-EB92-5639C7B3E178}"/>
              </a:ext>
            </a:extLst>
          </p:cNvPr>
          <p:cNvGrpSpPr/>
          <p:nvPr/>
        </p:nvGrpSpPr>
        <p:grpSpPr>
          <a:xfrm>
            <a:off x="4063850" y="7027007"/>
            <a:ext cx="2377587" cy="2095500"/>
            <a:chOff x="3700190" y="6769408"/>
            <a:chExt cx="2377587" cy="2095500"/>
          </a:xfrm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DCC37968-3FA9-4519-893C-80E7D86FE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00190" y="6769408"/>
              <a:ext cx="2377587" cy="2095500"/>
            </a:xfrm>
            <a:prstGeom prst="rect">
              <a:avLst/>
            </a:prstGeo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9A765F1-99EA-038A-3107-2933FFBE4176}"/>
                </a:ext>
              </a:extLst>
            </p:cNvPr>
            <p:cNvSpPr txBox="1"/>
            <p:nvPr/>
          </p:nvSpPr>
          <p:spPr>
            <a:xfrm>
              <a:off x="4286270" y="8348809"/>
              <a:ext cx="1218402" cy="261610"/>
            </a:xfrm>
            <a:prstGeom prst="rect">
              <a:avLst/>
            </a:prstGeom>
            <a:solidFill>
              <a:srgbClr val="E4231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latin typeface="Rubik" panose="00000500000000000000" pitchFamily="2" charset="-79"/>
                  <a:cs typeface="Rubik" panose="00000500000000000000" pitchFamily="2" charset="-79"/>
                </a:rPr>
                <a:t>Après dilution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E0A9A-A27A-1777-888B-CF6912BB174F}"/>
              </a:ext>
            </a:extLst>
          </p:cNvPr>
          <p:cNvGrpSpPr/>
          <p:nvPr/>
        </p:nvGrpSpPr>
        <p:grpSpPr>
          <a:xfrm>
            <a:off x="13563039" y="6641713"/>
            <a:ext cx="2377587" cy="2095500"/>
            <a:chOff x="12839117" y="6769408"/>
            <a:chExt cx="2377587" cy="2095500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07C8094A-9635-41BC-AF3A-17988F6F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839117" y="6769408"/>
              <a:ext cx="2377587" cy="2095500"/>
            </a:xfrm>
            <a:prstGeom prst="rect">
              <a:avLst/>
            </a:prstGeo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5E57D01-88CA-8AD6-B2D0-B51962DDF887}"/>
                </a:ext>
              </a:extLst>
            </p:cNvPr>
            <p:cNvSpPr txBox="1"/>
            <p:nvPr/>
          </p:nvSpPr>
          <p:spPr>
            <a:xfrm>
              <a:off x="13420327" y="8373170"/>
              <a:ext cx="1215165" cy="261610"/>
            </a:xfrm>
            <a:prstGeom prst="rect">
              <a:avLst/>
            </a:prstGeom>
            <a:solidFill>
              <a:srgbClr val="E4231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latin typeface="Rubik" panose="00000500000000000000" pitchFamily="2" charset="-79"/>
                  <a:cs typeface="Rubik" panose="00000500000000000000" pitchFamily="2" charset="-79"/>
                </a:rPr>
                <a:t>Après dilution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43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5CE30C7E-BACF-4721-949E-58CB88A03B0C}"/>
              </a:ext>
            </a:extLst>
          </p:cNvPr>
          <p:cNvGrpSpPr/>
          <p:nvPr/>
        </p:nvGrpSpPr>
        <p:grpSpPr>
          <a:xfrm>
            <a:off x="4257852" y="408575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1" name="Graphique 150">
              <a:extLst>
                <a:ext uri="{FF2B5EF4-FFF2-40B4-BE49-F238E27FC236}">
                  <a16:creationId xmlns:a16="http://schemas.microsoft.com/office/drawing/2014/main" id="{DB1DFEAC-C074-4399-BF1F-1441453B4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660C950-8202-4E9E-A324-3E4FAD39785A}"/>
                </a:ext>
              </a:extLst>
            </p:cNvPr>
            <p:cNvSpPr/>
            <p:nvPr/>
          </p:nvSpPr>
          <p:spPr>
            <a:xfrm>
              <a:off x="7910272" y="2852757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1</a:t>
              </a:r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9DEAB98D-A4F3-4384-AB1C-C5D14B574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33B775C-FC8A-4203-BA69-DC1B92C4151D}"/>
              </a:ext>
            </a:extLst>
          </p:cNvPr>
          <p:cNvGrpSpPr/>
          <p:nvPr/>
        </p:nvGrpSpPr>
        <p:grpSpPr>
          <a:xfrm>
            <a:off x="10003488" y="3990691"/>
            <a:ext cx="2429305" cy="2107574"/>
            <a:chOff x="8272389" y="2987675"/>
            <a:chExt cx="2429305" cy="2107574"/>
          </a:xfrm>
        </p:grpSpPr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BBE35EC2-B4BA-4556-98BE-D3300907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72389" y="2987675"/>
              <a:ext cx="2429305" cy="2107574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2753ED9-059E-4F2F-8A93-43CFB3010D66}"/>
                </a:ext>
              </a:extLst>
            </p:cNvPr>
            <p:cNvSpPr txBox="1"/>
            <p:nvPr/>
          </p:nvSpPr>
          <p:spPr>
            <a:xfrm>
              <a:off x="8626545" y="3791337"/>
              <a:ext cx="158731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DC12B44-BB54-464F-B7B4-43804812604B}"/>
              </a:ext>
            </a:extLst>
          </p:cNvPr>
          <p:cNvGrpSpPr/>
          <p:nvPr/>
        </p:nvGrpSpPr>
        <p:grpSpPr>
          <a:xfrm>
            <a:off x="10037923" y="5985501"/>
            <a:ext cx="2429305" cy="2107574"/>
            <a:chOff x="10048408" y="3975285"/>
            <a:chExt cx="2429305" cy="2107574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271FE06E-33D4-40E7-A48E-7151E7D3F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48408" y="3975285"/>
              <a:ext cx="2429305" cy="2107574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58E3C31-7C1A-4E99-B05F-E1A87870A869}"/>
                </a:ext>
              </a:extLst>
            </p:cNvPr>
            <p:cNvSpPr txBox="1"/>
            <p:nvPr/>
          </p:nvSpPr>
          <p:spPr>
            <a:xfrm>
              <a:off x="10375354" y="4785328"/>
              <a:ext cx="166917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5W-20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360FCAF-BE7C-4E63-BA63-8FDD070FFC0E}"/>
              </a:ext>
            </a:extLst>
          </p:cNvPr>
          <p:cNvGrpSpPr/>
          <p:nvPr/>
        </p:nvGrpSpPr>
        <p:grpSpPr>
          <a:xfrm>
            <a:off x="8224420" y="2975425"/>
            <a:ext cx="2429305" cy="2107574"/>
            <a:chOff x="6471444" y="3975285"/>
            <a:chExt cx="2429305" cy="2107574"/>
          </a:xfrm>
        </p:grpSpPr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2B876A06-90DD-4206-B3E7-3DDB36DB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71444" y="3975285"/>
              <a:ext cx="2429305" cy="2107574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5C48B91-043C-440C-88AF-D1DC25F864F7}"/>
                </a:ext>
              </a:extLst>
            </p:cNvPr>
            <p:cNvSpPr txBox="1"/>
            <p:nvPr/>
          </p:nvSpPr>
          <p:spPr>
            <a:xfrm>
              <a:off x="6804834" y="4805814"/>
              <a:ext cx="164743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0W-16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D93720E-EB2B-428F-B55C-A03A3521D4B0}"/>
              </a:ext>
            </a:extLst>
          </p:cNvPr>
          <p:cNvGrpSpPr/>
          <p:nvPr/>
        </p:nvGrpSpPr>
        <p:grpSpPr>
          <a:xfrm>
            <a:off x="8224420" y="7010817"/>
            <a:ext cx="2429305" cy="2107574"/>
            <a:chOff x="10061939" y="5949854"/>
            <a:chExt cx="2429305" cy="2107574"/>
          </a:xfrm>
        </p:grpSpPr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1439D691-480F-48CC-953F-6D7356FF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61939" y="5949854"/>
              <a:ext cx="2429305" cy="2107574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D848BBDA-A4C0-437A-A9F7-382B5D18C7FA}"/>
                </a:ext>
              </a:extLst>
            </p:cNvPr>
            <p:cNvSpPr txBox="1"/>
            <p:nvPr/>
          </p:nvSpPr>
          <p:spPr>
            <a:xfrm>
              <a:off x="10433326" y="6767650"/>
              <a:ext cx="1609437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0W-40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CA5F297-7C93-4B7F-AF0E-6AC0EC1D18B5}"/>
              </a:ext>
            </a:extLst>
          </p:cNvPr>
          <p:cNvGrpSpPr/>
          <p:nvPr/>
        </p:nvGrpSpPr>
        <p:grpSpPr>
          <a:xfrm>
            <a:off x="6480539" y="3998819"/>
            <a:ext cx="2429305" cy="2107574"/>
            <a:chOff x="6484975" y="5949854"/>
            <a:chExt cx="2429305" cy="2107574"/>
          </a:xfrm>
        </p:grpSpPr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49C68261-B1D1-46E9-A0DA-BCDBB984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4975" y="5949854"/>
              <a:ext cx="2429305" cy="2107574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7A0BAF5B-F556-4256-92F3-8B3C23B1695B}"/>
                </a:ext>
              </a:extLst>
            </p:cNvPr>
            <p:cNvSpPr txBox="1"/>
            <p:nvPr/>
          </p:nvSpPr>
          <p:spPr>
            <a:xfrm>
              <a:off x="6933080" y="6830345"/>
              <a:ext cx="1686933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DD396F-8D4E-4B55-BF1D-FD3BC40FE665}"/>
              </a:ext>
            </a:extLst>
          </p:cNvPr>
          <p:cNvGrpSpPr/>
          <p:nvPr/>
        </p:nvGrpSpPr>
        <p:grpSpPr>
          <a:xfrm>
            <a:off x="6480539" y="5991940"/>
            <a:ext cx="2429305" cy="2107574"/>
            <a:chOff x="8269336" y="6937003"/>
            <a:chExt cx="2429305" cy="2107574"/>
          </a:xfrm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DA046940-5C4D-4DF6-83EC-D5E805D3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9336" y="6937003"/>
              <a:ext cx="2429305" cy="2107574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AF72052-E2BD-4E08-8E1F-AADFECBE1ACF}"/>
                </a:ext>
              </a:extLst>
            </p:cNvPr>
            <p:cNvSpPr txBox="1"/>
            <p:nvPr/>
          </p:nvSpPr>
          <p:spPr>
            <a:xfrm>
              <a:off x="8793641" y="7818938"/>
              <a:ext cx="167709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0W-30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795C5B9-8EC7-4A3C-BC49-350C1A7E6F6D}"/>
              </a:ext>
            </a:extLst>
          </p:cNvPr>
          <p:cNvGrpSpPr/>
          <p:nvPr/>
        </p:nvGrpSpPr>
        <p:grpSpPr>
          <a:xfrm>
            <a:off x="8224044" y="4984996"/>
            <a:ext cx="2430056" cy="2108226"/>
            <a:chOff x="8255054" y="4984997"/>
            <a:chExt cx="2430056" cy="2108225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1B18A8D2-DB7E-4B7E-A028-888E80F5F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55054" y="4984997"/>
              <a:ext cx="2430056" cy="2108225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E6DDDC1C-0D4B-47DD-A0A9-42F7B2E8D644}"/>
                </a:ext>
              </a:extLst>
            </p:cNvPr>
            <p:cNvSpPr txBox="1"/>
            <p:nvPr/>
          </p:nvSpPr>
          <p:spPr>
            <a:xfrm>
              <a:off x="8376443" y="5239463"/>
              <a:ext cx="2162703" cy="170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POST-TRAITEMENT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MOTORISATIONS</a:t>
              </a:r>
            </a:p>
            <a:p>
              <a:pPr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BIOCARBURANT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CONSOMMATION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DOWN-SIZING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4499790-1EBC-4440-B11B-24B7E7493737}"/>
              </a:ext>
            </a:extLst>
          </p:cNvPr>
          <p:cNvGrpSpPr/>
          <p:nvPr/>
        </p:nvGrpSpPr>
        <p:grpSpPr>
          <a:xfrm>
            <a:off x="11788015" y="4912750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23CBC495-A3FF-4557-84C3-58B9291C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9B10A0-5CA5-4570-AFB5-F9AA218753C0}"/>
                </a:ext>
              </a:extLst>
            </p:cNvPr>
            <p:cNvSpPr/>
            <p:nvPr/>
          </p:nvSpPr>
          <p:spPr>
            <a:xfrm>
              <a:off x="7954883" y="2729660"/>
              <a:ext cx="107209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C1/C2 C3/C4/C5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886DD86D-4E9D-4EAF-9395-436B66B46F2E}"/>
              </a:ext>
            </a:extLst>
          </p:cNvPr>
          <p:cNvGrpSpPr/>
          <p:nvPr/>
        </p:nvGrpSpPr>
        <p:grpSpPr>
          <a:xfrm>
            <a:off x="12817209" y="4540568"/>
            <a:ext cx="1720791" cy="1492895"/>
            <a:chOff x="7838268" y="2487121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64" name="Graphique 63">
              <a:extLst>
                <a:ext uri="{FF2B5EF4-FFF2-40B4-BE49-F238E27FC236}">
                  <a16:creationId xmlns:a16="http://schemas.microsoft.com/office/drawing/2014/main" id="{E080D100-B1F4-48D8-9685-0BF573204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8268" y="2487121"/>
              <a:ext cx="1351406" cy="1172430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2C8DE0-7398-4136-98D2-B2AC5C98B712}"/>
                </a:ext>
              </a:extLst>
            </p:cNvPr>
            <p:cNvSpPr/>
            <p:nvPr/>
          </p:nvSpPr>
          <p:spPr>
            <a:xfrm>
              <a:off x="7909780" y="2831196"/>
              <a:ext cx="1198765" cy="659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B712290</a:t>
              </a:r>
              <a:br>
                <a:rPr lang="fr-FR" dirty="0"/>
              </a:br>
              <a:r>
                <a:rPr lang="fr-FR" dirty="0"/>
                <a:t>B71 2297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CC7C8C14-F719-42AC-8049-882BC2F57FC0}"/>
              </a:ext>
            </a:extLst>
          </p:cNvPr>
          <p:cNvGrpSpPr/>
          <p:nvPr/>
        </p:nvGrpSpPr>
        <p:grpSpPr>
          <a:xfrm>
            <a:off x="12601060" y="2080552"/>
            <a:ext cx="1972132" cy="1424052"/>
            <a:chOff x="7817510" y="2479616"/>
            <a:chExt cx="1341873" cy="96895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6" name="Graphique 85">
              <a:extLst>
                <a:ext uri="{FF2B5EF4-FFF2-40B4-BE49-F238E27FC236}">
                  <a16:creationId xmlns:a16="http://schemas.microsoft.com/office/drawing/2014/main" id="{4EE50C87-75A9-4E8A-933A-347ACD82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575" y="2479616"/>
              <a:ext cx="1116865" cy="968950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BD5D92D-F9AF-405D-8ACE-261BB26DAD14}"/>
                </a:ext>
              </a:extLst>
            </p:cNvPr>
            <p:cNvSpPr/>
            <p:nvPr/>
          </p:nvSpPr>
          <p:spPr>
            <a:xfrm>
              <a:off x="7817510" y="2697656"/>
              <a:ext cx="1341873" cy="55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PORSCHE</a:t>
              </a:r>
              <a:br>
                <a:rPr lang="fr-FR" b="1" dirty="0"/>
              </a:br>
              <a:r>
                <a:rPr lang="fr-FR" dirty="0"/>
                <a:t> C30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23CF7C3E-FF35-46DA-A34E-0F85D9278DC2}"/>
              </a:ext>
            </a:extLst>
          </p:cNvPr>
          <p:cNvGrpSpPr/>
          <p:nvPr/>
        </p:nvGrpSpPr>
        <p:grpSpPr>
          <a:xfrm>
            <a:off x="14129492" y="4363465"/>
            <a:ext cx="1652575" cy="143371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E4B74E04-BB9F-4AF7-9081-0547FD7CE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0242DE-82FA-43DB-B781-1C7E3CFE9F1B}"/>
                </a:ext>
              </a:extLst>
            </p:cNvPr>
            <p:cNvSpPr/>
            <p:nvPr/>
          </p:nvSpPr>
          <p:spPr>
            <a:xfrm>
              <a:off x="7953844" y="2785100"/>
              <a:ext cx="1110646" cy="7550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OPEL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DEXOS 1</a:t>
              </a:r>
            </a:p>
            <a:p>
              <a:pPr algn="ctr"/>
              <a:r>
                <a:rPr lang="fr-FR" dirty="0"/>
                <a:t>DEXOS 2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49513CFF-2F15-49E4-B498-8D039B118599}"/>
              </a:ext>
            </a:extLst>
          </p:cNvPr>
          <p:cNvGrpSpPr/>
          <p:nvPr/>
        </p:nvGrpSpPr>
        <p:grpSpPr>
          <a:xfrm>
            <a:off x="13031951" y="3090154"/>
            <a:ext cx="1978594" cy="1716554"/>
            <a:chOff x="7514043" y="2274115"/>
            <a:chExt cx="1978594" cy="171655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BF57546C-57E7-4EF2-A5B7-6DD0BDE6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14043" y="2274115"/>
              <a:ext cx="1978594" cy="171655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0DB6859-3BE2-4E29-8743-4FA6661498B6}"/>
                </a:ext>
              </a:extLst>
            </p:cNvPr>
            <p:cNvSpPr/>
            <p:nvPr/>
          </p:nvSpPr>
          <p:spPr>
            <a:xfrm>
              <a:off x="7802403" y="2429275"/>
              <a:ext cx="13514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spc="-150" dirty="0"/>
                <a:t>MB</a:t>
              </a:r>
            </a:p>
            <a:p>
              <a:pPr algn="ctr"/>
              <a:r>
                <a:rPr lang="fr-FR" spc="-150" dirty="0"/>
                <a:t>229.3/229.31</a:t>
              </a:r>
              <a:br>
                <a:rPr lang="fr-FR" spc="-150" dirty="0"/>
              </a:br>
              <a:r>
                <a:rPr lang="fr-FR" spc="-150" dirty="0"/>
                <a:t>229.5/229.51</a:t>
              </a:r>
              <a:br>
                <a:rPr lang="fr-FR" spc="-150" dirty="0"/>
              </a:br>
              <a:r>
                <a:rPr lang="fr-FR" spc="-150" dirty="0"/>
                <a:t>229.52</a:t>
              </a:r>
            </a:p>
            <a:p>
              <a:pPr algn="ctr"/>
              <a:r>
                <a:rPr lang="fr-FR" spc="-150" dirty="0"/>
                <a:t>226.5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4EA7E0E8-5EA3-48AB-AF48-B5E6C18D4212}"/>
              </a:ext>
            </a:extLst>
          </p:cNvPr>
          <p:cNvGrpSpPr/>
          <p:nvPr/>
        </p:nvGrpSpPr>
        <p:grpSpPr>
          <a:xfrm>
            <a:off x="11972438" y="2852466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0" name="Graphique 79">
              <a:extLst>
                <a:ext uri="{FF2B5EF4-FFF2-40B4-BE49-F238E27FC236}">
                  <a16:creationId xmlns:a16="http://schemas.microsoft.com/office/drawing/2014/main" id="{E47C9D8F-5932-44D5-B80A-9B6B9897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8295456-D9B9-414E-858D-3053CA4008F1}"/>
                </a:ext>
              </a:extLst>
            </p:cNvPr>
            <p:cNvSpPr/>
            <p:nvPr/>
          </p:nvSpPr>
          <p:spPr>
            <a:xfrm>
              <a:off x="7832403" y="2670742"/>
              <a:ext cx="13418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LL-01</a:t>
              </a:r>
            </a:p>
            <a:p>
              <a:pPr algn="ctr"/>
              <a:r>
                <a:rPr lang="fr-FR" dirty="0"/>
                <a:t>LL-04</a:t>
              </a: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5F6204BD-8602-4969-BB60-E3B6627FD7AC}"/>
              </a:ext>
            </a:extLst>
          </p:cNvPr>
          <p:cNvGrpSpPr/>
          <p:nvPr/>
        </p:nvGrpSpPr>
        <p:grpSpPr>
          <a:xfrm>
            <a:off x="14518912" y="3071483"/>
            <a:ext cx="1798722" cy="1560504"/>
            <a:chOff x="7603979" y="2352140"/>
            <a:chExt cx="1798722" cy="156050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2" name="Graphique 91">
              <a:extLst>
                <a:ext uri="{FF2B5EF4-FFF2-40B4-BE49-F238E27FC236}">
                  <a16:creationId xmlns:a16="http://schemas.microsoft.com/office/drawing/2014/main" id="{719D510D-7A6C-4ADD-8294-AD70CFCCB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03979" y="2352140"/>
              <a:ext cx="1798722" cy="1560504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6E74D68-28A7-4F86-A471-E0CA7FEC1D36}"/>
                </a:ext>
              </a:extLst>
            </p:cNvPr>
            <p:cNvSpPr/>
            <p:nvPr/>
          </p:nvSpPr>
          <p:spPr>
            <a:xfrm>
              <a:off x="7703849" y="2576864"/>
              <a:ext cx="15750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VW</a:t>
              </a:r>
            </a:p>
            <a:p>
              <a:pPr algn="ctr"/>
              <a:r>
                <a:rPr lang="fr-FR" dirty="0"/>
                <a:t>502.00/504.00</a:t>
              </a:r>
            </a:p>
            <a:p>
              <a:pPr algn="ctr"/>
              <a:r>
                <a:rPr lang="fr-FR" dirty="0"/>
                <a:t>505.01/507.00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BC23B3D1-2FD3-451D-BA32-D2AAE83AD3B5}"/>
              </a:ext>
            </a:extLst>
          </p:cNvPr>
          <p:cNvGrpSpPr/>
          <p:nvPr/>
        </p:nvGrpSpPr>
        <p:grpSpPr>
          <a:xfrm>
            <a:off x="15386846" y="4173269"/>
            <a:ext cx="1828799" cy="1561225"/>
            <a:chOff x="7753337" y="2257032"/>
            <a:chExt cx="1510706" cy="128967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9" name="Graphique 88">
              <a:extLst>
                <a:ext uri="{FF2B5EF4-FFF2-40B4-BE49-F238E27FC236}">
                  <a16:creationId xmlns:a16="http://schemas.microsoft.com/office/drawing/2014/main" id="{967B7A83-97C2-4A42-BBE9-EC5DAF3D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9162" y="2257032"/>
              <a:ext cx="1486547" cy="1289673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C34CB27-520F-4AC1-AAD1-E7A8067D2036}"/>
                </a:ext>
              </a:extLst>
            </p:cNvPr>
            <p:cNvSpPr/>
            <p:nvPr/>
          </p:nvSpPr>
          <p:spPr>
            <a:xfrm>
              <a:off x="7753337" y="2599523"/>
              <a:ext cx="1510706" cy="533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STELLANTIS</a:t>
              </a:r>
              <a:br>
                <a:rPr lang="fr-FR" b="1" dirty="0"/>
              </a:br>
              <a:r>
                <a:rPr lang="fr-FR" dirty="0"/>
                <a:t>FPW9.55535/03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C9EA4AE1-1C69-49CA-8CF5-46ED87C027C0}"/>
              </a:ext>
            </a:extLst>
          </p:cNvPr>
          <p:cNvGrpSpPr/>
          <p:nvPr/>
        </p:nvGrpSpPr>
        <p:grpSpPr>
          <a:xfrm>
            <a:off x="3946938" y="314766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7" name="Graphique 96">
              <a:extLst>
                <a:ext uri="{FF2B5EF4-FFF2-40B4-BE49-F238E27FC236}">
                  <a16:creationId xmlns:a16="http://schemas.microsoft.com/office/drawing/2014/main" id="{CBA71ECE-D025-40C8-B017-BFDF9CB5A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7E79B56-04BF-4DE0-AE63-4F60BAB4192F}"/>
                </a:ext>
              </a:extLst>
            </p:cNvPr>
            <p:cNvSpPr/>
            <p:nvPr/>
          </p:nvSpPr>
          <p:spPr>
            <a:xfrm>
              <a:off x="7964616" y="297788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952-A</a:t>
              </a:r>
            </a:p>
          </p:txBody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573BD28-3526-4624-8E3E-B482B037A899}"/>
              </a:ext>
            </a:extLst>
          </p:cNvPr>
          <p:cNvGrpSpPr/>
          <p:nvPr/>
        </p:nvGrpSpPr>
        <p:grpSpPr>
          <a:xfrm>
            <a:off x="6945830" y="3516370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0" name="Graphique 99">
              <a:extLst>
                <a:ext uri="{FF2B5EF4-FFF2-40B4-BE49-F238E27FC236}">
                  <a16:creationId xmlns:a16="http://schemas.microsoft.com/office/drawing/2014/main" id="{BDE5FE44-E493-4012-8CB3-0A88F96D3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9E35410-F680-4F0C-B0D0-A1B34A200EA0}"/>
                </a:ext>
              </a:extLst>
            </p:cNvPr>
            <p:cNvSpPr/>
            <p:nvPr/>
          </p:nvSpPr>
          <p:spPr>
            <a:xfrm>
              <a:off x="7962145" y="288984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C5</a:t>
              </a: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70119AF2-D560-4C83-91B0-5122DC364041}"/>
              </a:ext>
            </a:extLst>
          </p:cNvPr>
          <p:cNvGrpSpPr/>
          <p:nvPr/>
        </p:nvGrpSpPr>
        <p:grpSpPr>
          <a:xfrm>
            <a:off x="6085416" y="366455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3" name="Graphique 102">
              <a:extLst>
                <a:ext uri="{FF2B5EF4-FFF2-40B4-BE49-F238E27FC236}">
                  <a16:creationId xmlns:a16="http://schemas.microsoft.com/office/drawing/2014/main" id="{1107CA4C-84D4-464E-9014-884B2D96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4F298A4-6AE8-4276-9036-B3B7A116541E}"/>
                </a:ext>
              </a:extLst>
            </p:cNvPr>
            <p:cNvSpPr/>
            <p:nvPr/>
          </p:nvSpPr>
          <p:spPr>
            <a:xfrm>
              <a:off x="7920605" y="2881913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r>
                <a:rPr lang="fr-FR" dirty="0"/>
                <a:t> 229.71</a:t>
              </a:r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D0D7A446-4505-4AE2-9270-62D322E8F936}"/>
              </a:ext>
            </a:extLst>
          </p:cNvPr>
          <p:cNvGrpSpPr/>
          <p:nvPr/>
        </p:nvGrpSpPr>
        <p:grpSpPr>
          <a:xfrm>
            <a:off x="5090553" y="356585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9" name="Graphique 108">
              <a:extLst>
                <a:ext uri="{FF2B5EF4-FFF2-40B4-BE49-F238E27FC236}">
                  <a16:creationId xmlns:a16="http://schemas.microsoft.com/office/drawing/2014/main" id="{CEAB3CF4-B40D-42B1-A942-31F595DF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E0AD3F4-921A-43B6-8A01-1C8243D3D7D1}"/>
                </a:ext>
              </a:extLst>
            </p:cNvPr>
            <p:cNvSpPr/>
            <p:nvPr/>
          </p:nvSpPr>
          <p:spPr>
            <a:xfrm>
              <a:off x="7881368" y="2773685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17FE</a:t>
              </a: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9849055E-C56B-46BD-81E2-4AD19534B775}"/>
              </a:ext>
            </a:extLst>
          </p:cNvPr>
          <p:cNvGrpSpPr/>
          <p:nvPr/>
        </p:nvGrpSpPr>
        <p:grpSpPr>
          <a:xfrm>
            <a:off x="5305695" y="4524039"/>
            <a:ext cx="1621450" cy="139566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5" name="Graphique 114">
              <a:extLst>
                <a:ext uri="{FF2B5EF4-FFF2-40B4-BE49-F238E27FC236}">
                  <a16:creationId xmlns:a16="http://schemas.microsoft.com/office/drawing/2014/main" id="{0FC575CC-AAAF-4B23-8C32-E3445910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92ED8C9-F895-4842-8638-37A771556A8B}"/>
                </a:ext>
              </a:extLst>
            </p:cNvPr>
            <p:cNvSpPr/>
            <p:nvPr/>
          </p:nvSpPr>
          <p:spPr>
            <a:xfrm>
              <a:off x="7875891" y="2776351"/>
              <a:ext cx="1198765" cy="705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508.00</a:t>
              </a:r>
              <a:br>
                <a:rPr lang="fr-FR" dirty="0"/>
              </a:br>
              <a:r>
                <a:rPr lang="fr-FR" dirty="0"/>
                <a:t>509.00</a:t>
              </a:r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0128F469-FC44-4F66-8CA5-F4AD137ACFA5}"/>
              </a:ext>
            </a:extLst>
          </p:cNvPr>
          <p:cNvGrpSpPr/>
          <p:nvPr/>
        </p:nvGrpSpPr>
        <p:grpSpPr>
          <a:xfrm>
            <a:off x="5850573" y="2468272"/>
            <a:ext cx="1682182" cy="1526869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8" name="Graphique 117">
              <a:extLst>
                <a:ext uri="{FF2B5EF4-FFF2-40B4-BE49-F238E27FC236}">
                  <a16:creationId xmlns:a16="http://schemas.microsoft.com/office/drawing/2014/main" id="{B1C16170-7E29-4B1B-93E2-D316FA11E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E46C034-19BD-4B11-A7B5-BCFEFDFDAA53}"/>
                </a:ext>
              </a:extLst>
            </p:cNvPr>
            <p:cNvSpPr/>
            <p:nvPr/>
          </p:nvSpPr>
          <p:spPr>
            <a:xfrm>
              <a:off x="7928638" y="2675501"/>
              <a:ext cx="1198765" cy="836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LL12FE</a:t>
              </a:r>
              <a:br>
                <a:rPr lang="fr-FR" dirty="0"/>
              </a:br>
              <a:r>
                <a:rPr lang="fr-FR" dirty="0"/>
                <a:t>LL14FE+</a:t>
              </a:r>
              <a:br>
                <a:rPr lang="fr-FR" dirty="0"/>
              </a:br>
              <a:r>
                <a:rPr lang="fr-FR" dirty="0"/>
                <a:t>LL17FE+</a:t>
              </a:r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9DBFC742-4971-4E94-B3A4-CCBAEAFF8AD9}"/>
              </a:ext>
            </a:extLst>
          </p:cNvPr>
          <p:cNvGrpSpPr/>
          <p:nvPr/>
        </p:nvGrpSpPr>
        <p:grpSpPr>
          <a:xfrm>
            <a:off x="2253110" y="6721442"/>
            <a:ext cx="1858427" cy="1783955"/>
            <a:chOff x="7621730" y="2655569"/>
            <a:chExt cx="1858427" cy="1783955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4" name="Graphique 123">
              <a:extLst>
                <a:ext uri="{FF2B5EF4-FFF2-40B4-BE49-F238E27FC236}">
                  <a16:creationId xmlns:a16="http://schemas.microsoft.com/office/drawing/2014/main" id="{B04AE19B-E062-4B3E-8324-6C3B60AD0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1730" y="2655569"/>
              <a:ext cx="1858427" cy="1612303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01359A8-7048-442D-BA13-53882DFF8080}"/>
                </a:ext>
              </a:extLst>
            </p:cNvPr>
            <p:cNvSpPr/>
            <p:nvPr/>
          </p:nvSpPr>
          <p:spPr>
            <a:xfrm>
              <a:off x="7910814" y="2754447"/>
              <a:ext cx="1198765" cy="168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br>
                <a:rPr lang="fr-FR" b="1" dirty="0"/>
              </a:br>
              <a:r>
                <a:rPr lang="fr-FR" dirty="0"/>
                <a:t>229.3</a:t>
              </a:r>
              <a:br>
                <a:rPr lang="fr-FR" dirty="0"/>
              </a:br>
              <a:r>
                <a:rPr lang="fr-FR" dirty="0"/>
                <a:t>229.5</a:t>
              </a:r>
              <a:br>
                <a:rPr lang="fr-FR" dirty="0"/>
              </a:br>
              <a:r>
                <a:rPr lang="fr-FR" dirty="0"/>
                <a:t>229.31</a:t>
              </a:r>
              <a:br>
                <a:rPr lang="fr-FR" dirty="0"/>
              </a:br>
              <a:r>
                <a:rPr lang="fr-FR" dirty="0"/>
                <a:t>229.51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dirty="0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4743CC0C-C6C7-403A-8590-94ED25AAF085}"/>
              </a:ext>
            </a:extLst>
          </p:cNvPr>
          <p:cNvGrpSpPr/>
          <p:nvPr/>
        </p:nvGrpSpPr>
        <p:grpSpPr>
          <a:xfrm>
            <a:off x="3955356" y="6193918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42" name="Graphique 141">
              <a:extLst>
                <a:ext uri="{FF2B5EF4-FFF2-40B4-BE49-F238E27FC236}">
                  <a16:creationId xmlns:a16="http://schemas.microsoft.com/office/drawing/2014/main" id="{69171E25-998A-457B-A1A7-928054A8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4B3CB79-80F2-438D-9E52-0795ED379F71}"/>
                </a:ext>
              </a:extLst>
            </p:cNvPr>
            <p:cNvSpPr/>
            <p:nvPr/>
          </p:nvSpPr>
          <p:spPr>
            <a:xfrm>
              <a:off x="7850364" y="2743896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FIAT</a:t>
              </a:r>
              <a:br>
                <a:rPr lang="fr-FR" b="1" dirty="0"/>
              </a:br>
              <a:r>
                <a:rPr lang="fr-FR" dirty="0"/>
                <a:t>G1</a:t>
              </a:r>
            </a:p>
          </p:txBody>
        </p: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A22651C8-453A-4ACB-B3A5-B7D1E72760DE}"/>
              </a:ext>
            </a:extLst>
          </p:cNvPr>
          <p:cNvGrpSpPr/>
          <p:nvPr/>
        </p:nvGrpSpPr>
        <p:grpSpPr>
          <a:xfrm>
            <a:off x="5636062" y="7373394"/>
            <a:ext cx="1584460" cy="1374619"/>
            <a:chOff x="7599499" y="2946176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45" name="Graphique 144">
              <a:extLst>
                <a:ext uri="{FF2B5EF4-FFF2-40B4-BE49-F238E27FC236}">
                  <a16:creationId xmlns:a16="http://schemas.microsoft.com/office/drawing/2014/main" id="{921BFC46-DFD1-42D8-BCA8-B14F7004A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9499" y="2946176"/>
              <a:ext cx="1858427" cy="1612303"/>
            </a:xfrm>
            <a:prstGeom prst="rect">
              <a:avLst/>
            </a:prstGeom>
          </p:spPr>
        </p:pic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44AD121-52BE-44BD-AF7E-42D4AEC4591B}"/>
                </a:ext>
              </a:extLst>
            </p:cNvPr>
            <p:cNvSpPr/>
            <p:nvPr/>
          </p:nvSpPr>
          <p:spPr>
            <a:xfrm>
              <a:off x="7953696" y="3343418"/>
              <a:ext cx="1198766" cy="693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br>
                <a:rPr lang="fr-FR" b="1" dirty="0"/>
              </a:br>
              <a:r>
                <a:rPr lang="fr-FR" dirty="0"/>
                <a:t>B712312</a:t>
              </a:r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A0315A7-B19C-4495-AD8E-DE234D6CE3EE}"/>
              </a:ext>
            </a:extLst>
          </p:cNvPr>
          <p:cNvGrpSpPr/>
          <p:nvPr/>
        </p:nvGrpSpPr>
        <p:grpSpPr>
          <a:xfrm>
            <a:off x="4786170" y="6880732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1" name="Graphique 120">
              <a:extLst>
                <a:ext uri="{FF2B5EF4-FFF2-40B4-BE49-F238E27FC236}">
                  <a16:creationId xmlns:a16="http://schemas.microsoft.com/office/drawing/2014/main" id="{758F5290-63A4-4BB8-8C9C-6E9D98090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5CB8C1F-4AC2-448F-92F7-2363D9691418}"/>
                </a:ext>
              </a:extLst>
            </p:cNvPr>
            <p:cNvSpPr/>
            <p:nvPr/>
          </p:nvSpPr>
          <p:spPr>
            <a:xfrm>
              <a:off x="8000962" y="2854868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950A</a:t>
              </a:r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63A081F7-93FE-4E7D-BF1B-AA50C7F8200B}"/>
              </a:ext>
            </a:extLst>
          </p:cNvPr>
          <p:cNvGrpSpPr/>
          <p:nvPr/>
        </p:nvGrpSpPr>
        <p:grpSpPr>
          <a:xfrm>
            <a:off x="5602020" y="6273846"/>
            <a:ext cx="1520479" cy="1319112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7" name="Graphique 126">
              <a:extLst>
                <a:ext uri="{FF2B5EF4-FFF2-40B4-BE49-F238E27FC236}">
                  <a16:creationId xmlns:a16="http://schemas.microsoft.com/office/drawing/2014/main" id="{1FC0E7F5-1B00-4D19-B235-92319AB28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4C5224A-F582-4F1B-B96B-0BA086E37AB3}"/>
                </a:ext>
              </a:extLst>
            </p:cNvPr>
            <p:cNvSpPr/>
            <p:nvPr/>
          </p:nvSpPr>
          <p:spPr>
            <a:xfrm>
              <a:off x="7923116" y="2740851"/>
              <a:ext cx="1198765" cy="746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br>
                <a:rPr lang="fr-FR" b="1" dirty="0"/>
              </a:br>
              <a:r>
                <a:rPr lang="fr-FR" dirty="0"/>
                <a:t>0700</a:t>
              </a:r>
              <a:br>
                <a:rPr lang="fr-FR" dirty="0"/>
              </a:br>
              <a:r>
                <a:rPr lang="fr-FR" dirty="0"/>
                <a:t>0710</a:t>
              </a:r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340B84F1-A6CA-4CB2-A586-B9CE16DBF290}"/>
              </a:ext>
            </a:extLst>
          </p:cNvPr>
          <p:cNvGrpSpPr/>
          <p:nvPr/>
        </p:nvGrpSpPr>
        <p:grpSpPr>
          <a:xfrm>
            <a:off x="4304557" y="7855688"/>
            <a:ext cx="1896882" cy="1645665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39" name="Graphique 138">
              <a:extLst>
                <a:ext uri="{FF2B5EF4-FFF2-40B4-BE49-F238E27FC236}">
                  <a16:creationId xmlns:a16="http://schemas.microsoft.com/office/drawing/2014/main" id="{1B7F0429-3F68-4094-B903-D00B8A63B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9D7AEC3-6221-43A0-A602-ED55F7789ACE}"/>
                </a:ext>
              </a:extLst>
            </p:cNvPr>
            <p:cNvSpPr/>
            <p:nvPr/>
          </p:nvSpPr>
          <p:spPr>
            <a:xfrm>
              <a:off x="7888955" y="2684211"/>
              <a:ext cx="1198765" cy="953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LL01</a:t>
              </a:r>
              <a:br>
                <a:rPr lang="fr-FR" dirty="0"/>
              </a:br>
              <a:r>
                <a:rPr lang="fr-FR" dirty="0"/>
                <a:t>LL04</a:t>
              </a:r>
              <a:br>
                <a:rPr lang="fr-FR" dirty="0"/>
              </a:br>
              <a:r>
                <a:rPr lang="fr-FR" dirty="0"/>
                <a:t>LL12FE</a:t>
              </a:r>
              <a:br>
                <a:rPr lang="fr-FR" dirty="0"/>
              </a:br>
              <a:r>
                <a:rPr lang="fr-FR" dirty="0"/>
                <a:t>LL17FE+</a:t>
              </a:r>
            </a:p>
          </p:txBody>
        </p: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7C3BF8D4-7D76-40B6-96A6-72894B679C98}"/>
              </a:ext>
            </a:extLst>
          </p:cNvPr>
          <p:cNvGrpSpPr/>
          <p:nvPr/>
        </p:nvGrpSpPr>
        <p:grpSpPr>
          <a:xfrm>
            <a:off x="9092800" y="1965197"/>
            <a:ext cx="1351406" cy="1172430"/>
            <a:chOff x="9579681" y="164352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7" name="Graphique 156">
              <a:extLst>
                <a:ext uri="{FF2B5EF4-FFF2-40B4-BE49-F238E27FC236}">
                  <a16:creationId xmlns:a16="http://schemas.microsoft.com/office/drawing/2014/main" id="{E16B1697-3ECD-403D-B2FD-8B9104C53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681" y="1643527"/>
              <a:ext cx="1351406" cy="1172430"/>
            </a:xfrm>
            <a:prstGeom prst="rect">
              <a:avLst/>
            </a:prstGeom>
          </p:spPr>
        </p:pic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1634F5F-84A8-4CAB-8EEB-32E5C3FFD0C6}"/>
                </a:ext>
              </a:extLst>
            </p:cNvPr>
            <p:cNvSpPr/>
            <p:nvPr/>
          </p:nvSpPr>
          <p:spPr>
            <a:xfrm>
              <a:off x="9683834" y="2015924"/>
              <a:ext cx="119876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HYBRID</a:t>
              </a:r>
              <a:endParaRPr lang="fr-FR" dirty="0"/>
            </a:p>
          </p:txBody>
        </p:sp>
      </p:grpSp>
      <p:grpSp>
        <p:nvGrpSpPr>
          <p:cNvPr id="161" name="Groupe 160">
            <a:extLst>
              <a:ext uri="{FF2B5EF4-FFF2-40B4-BE49-F238E27FC236}">
                <a16:creationId xmlns:a16="http://schemas.microsoft.com/office/drawing/2014/main" id="{72792702-C7D9-45A9-9965-2E35A8375ABF}"/>
              </a:ext>
            </a:extLst>
          </p:cNvPr>
          <p:cNvGrpSpPr/>
          <p:nvPr/>
        </p:nvGrpSpPr>
        <p:grpSpPr>
          <a:xfrm>
            <a:off x="8111917" y="2307461"/>
            <a:ext cx="1351406" cy="1172430"/>
            <a:chOff x="9579681" y="164352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2" name="Graphique 161">
              <a:extLst>
                <a:ext uri="{FF2B5EF4-FFF2-40B4-BE49-F238E27FC236}">
                  <a16:creationId xmlns:a16="http://schemas.microsoft.com/office/drawing/2014/main" id="{E681FD2C-C32F-494B-B61D-9C9342D7E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681" y="1643527"/>
              <a:ext cx="1351406" cy="1172430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969A738-CB1A-42AB-A2F7-C787440D39BA}"/>
                </a:ext>
              </a:extLst>
            </p:cNvPr>
            <p:cNvSpPr/>
            <p:nvPr/>
          </p:nvSpPr>
          <p:spPr>
            <a:xfrm>
              <a:off x="9611751" y="2053397"/>
              <a:ext cx="119876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API SN</a:t>
              </a:r>
              <a:endParaRPr lang="fr-FR" dirty="0"/>
            </a:p>
          </p:txBody>
        </p:sp>
      </p:grpSp>
      <p:grpSp>
        <p:nvGrpSpPr>
          <p:cNvPr id="173" name="Groupe 172">
            <a:extLst>
              <a:ext uri="{FF2B5EF4-FFF2-40B4-BE49-F238E27FC236}">
                <a16:creationId xmlns:a16="http://schemas.microsoft.com/office/drawing/2014/main" id="{5E341123-1633-45F5-B1E0-4602BE9B6320}"/>
              </a:ext>
            </a:extLst>
          </p:cNvPr>
          <p:cNvGrpSpPr/>
          <p:nvPr/>
        </p:nvGrpSpPr>
        <p:grpSpPr>
          <a:xfrm>
            <a:off x="7286988" y="9257119"/>
            <a:ext cx="1584460" cy="1374619"/>
            <a:chOff x="7599499" y="2946176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4" name="Graphique 173">
              <a:extLst>
                <a:ext uri="{FF2B5EF4-FFF2-40B4-BE49-F238E27FC236}">
                  <a16:creationId xmlns:a16="http://schemas.microsoft.com/office/drawing/2014/main" id="{785A9133-FC93-4B38-B525-31A2120F1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9499" y="2946176"/>
              <a:ext cx="1858427" cy="1612303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0893430-9016-479A-B857-91155622AAFC}"/>
                </a:ext>
              </a:extLst>
            </p:cNvPr>
            <p:cNvSpPr/>
            <p:nvPr/>
          </p:nvSpPr>
          <p:spPr>
            <a:xfrm>
              <a:off x="7894199" y="3368372"/>
              <a:ext cx="1198766" cy="985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br>
                <a:rPr lang="fr-FR" b="1" dirty="0"/>
              </a:br>
              <a:r>
                <a:rPr lang="fr-FR" dirty="0"/>
                <a:t>B71 2296</a:t>
              </a:r>
            </a:p>
          </p:txBody>
        </p: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4B4ECDC2-C1B4-4D87-90C2-08446365AE8D}"/>
              </a:ext>
            </a:extLst>
          </p:cNvPr>
          <p:cNvGrpSpPr/>
          <p:nvPr/>
        </p:nvGrpSpPr>
        <p:grpSpPr>
          <a:xfrm>
            <a:off x="8524178" y="8818288"/>
            <a:ext cx="1315215" cy="1141032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7" name="Graphique 176">
              <a:extLst>
                <a:ext uri="{FF2B5EF4-FFF2-40B4-BE49-F238E27FC236}">
                  <a16:creationId xmlns:a16="http://schemas.microsoft.com/office/drawing/2014/main" id="{E828F735-110B-44A9-B25D-5E3744F4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DEA45EC-8161-42D7-850D-3F43696E89AE}"/>
                </a:ext>
              </a:extLst>
            </p:cNvPr>
            <p:cNvSpPr/>
            <p:nvPr/>
          </p:nvSpPr>
          <p:spPr>
            <a:xfrm>
              <a:off x="7892867" y="2762942"/>
              <a:ext cx="1198765" cy="607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2</a:t>
              </a:r>
            </a:p>
          </p:txBody>
        </p:sp>
      </p:grp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BD65628C-274D-438D-8C12-45EE2C8D4CD0}"/>
              </a:ext>
            </a:extLst>
          </p:cNvPr>
          <p:cNvGrpSpPr/>
          <p:nvPr/>
        </p:nvGrpSpPr>
        <p:grpSpPr>
          <a:xfrm>
            <a:off x="9582851" y="8616045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0" name="Graphique 179">
              <a:extLst>
                <a:ext uri="{FF2B5EF4-FFF2-40B4-BE49-F238E27FC236}">
                  <a16:creationId xmlns:a16="http://schemas.microsoft.com/office/drawing/2014/main" id="{3AA3F2DD-CA39-4507-BF5B-B84C0905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23DAD62-30C7-428A-936E-8041B138F5B6}"/>
                </a:ext>
              </a:extLst>
            </p:cNvPr>
            <p:cNvSpPr/>
            <p:nvPr/>
          </p:nvSpPr>
          <p:spPr>
            <a:xfrm>
              <a:off x="7924766" y="2842486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937-A</a:t>
              </a:r>
            </a:p>
          </p:txBody>
        </p:sp>
      </p:grpSp>
      <p:grpSp>
        <p:nvGrpSpPr>
          <p:cNvPr id="188" name="Groupe 187">
            <a:extLst>
              <a:ext uri="{FF2B5EF4-FFF2-40B4-BE49-F238E27FC236}">
                <a16:creationId xmlns:a16="http://schemas.microsoft.com/office/drawing/2014/main" id="{F2D7099E-DAB0-4635-AD16-09B888B33B01}"/>
              </a:ext>
            </a:extLst>
          </p:cNvPr>
          <p:cNvGrpSpPr/>
          <p:nvPr/>
        </p:nvGrpSpPr>
        <p:grpSpPr>
          <a:xfrm>
            <a:off x="7398458" y="8230021"/>
            <a:ext cx="1511386" cy="131122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9" name="Graphique 188">
              <a:extLst>
                <a:ext uri="{FF2B5EF4-FFF2-40B4-BE49-F238E27FC236}">
                  <a16:creationId xmlns:a16="http://schemas.microsoft.com/office/drawing/2014/main" id="{C7039789-0573-467C-92B4-28EA05468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9004503-F849-410D-B444-13163C52C444}"/>
                </a:ext>
              </a:extLst>
            </p:cNvPr>
            <p:cNvSpPr/>
            <p:nvPr/>
          </p:nvSpPr>
          <p:spPr>
            <a:xfrm>
              <a:off x="7912144" y="2762583"/>
              <a:ext cx="1198765" cy="751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LL01</a:t>
              </a:r>
              <a:br>
                <a:rPr lang="fr-FR" dirty="0"/>
              </a:br>
              <a:r>
                <a:rPr lang="fr-FR" dirty="0"/>
                <a:t>LL04</a:t>
              </a:r>
            </a:p>
          </p:txBody>
        </p:sp>
      </p:grp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35734248-7079-48B4-A83C-568EAB3BA40A}"/>
              </a:ext>
            </a:extLst>
          </p:cNvPr>
          <p:cNvGrpSpPr/>
          <p:nvPr/>
        </p:nvGrpSpPr>
        <p:grpSpPr>
          <a:xfrm>
            <a:off x="8353099" y="9729216"/>
            <a:ext cx="1455619" cy="1262842"/>
            <a:chOff x="7621732" y="2655569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5" name="Graphique 164">
              <a:extLst>
                <a:ext uri="{FF2B5EF4-FFF2-40B4-BE49-F238E27FC236}">
                  <a16:creationId xmlns:a16="http://schemas.microsoft.com/office/drawing/2014/main" id="{128E0FE5-4769-43DD-BC88-12A28B15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1732" y="2655569"/>
              <a:ext cx="1858427" cy="1612303"/>
            </a:xfrm>
            <a:prstGeom prst="rect">
              <a:avLst/>
            </a:prstGeom>
          </p:spPr>
        </p:pic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70E5232-E264-40E3-A585-3AB43A459069}"/>
                </a:ext>
              </a:extLst>
            </p:cNvPr>
            <p:cNvSpPr/>
            <p:nvPr/>
          </p:nvSpPr>
          <p:spPr>
            <a:xfrm>
              <a:off x="7917258" y="2889832"/>
              <a:ext cx="1198766" cy="1072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br>
                <a:rPr lang="fr-FR" b="1" dirty="0"/>
              </a:br>
              <a:r>
                <a:rPr lang="fr-FR" dirty="0"/>
                <a:t>229.3</a:t>
              </a:r>
              <a:br>
                <a:rPr lang="fr-FR" dirty="0"/>
              </a:br>
              <a:r>
                <a:rPr lang="fr-FR" dirty="0"/>
                <a:t>229.5</a:t>
              </a:r>
            </a:p>
          </p:txBody>
        </p:sp>
      </p:grpSp>
      <p:grpSp>
        <p:nvGrpSpPr>
          <p:cNvPr id="170" name="Groupe 169">
            <a:extLst>
              <a:ext uri="{FF2B5EF4-FFF2-40B4-BE49-F238E27FC236}">
                <a16:creationId xmlns:a16="http://schemas.microsoft.com/office/drawing/2014/main" id="{549BF2CC-8863-47AC-A30B-4886AE290A6C}"/>
              </a:ext>
            </a:extLst>
          </p:cNvPr>
          <p:cNvGrpSpPr/>
          <p:nvPr/>
        </p:nvGrpSpPr>
        <p:grpSpPr>
          <a:xfrm>
            <a:off x="9334059" y="950333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1" name="Graphique 170">
              <a:extLst>
                <a:ext uri="{FF2B5EF4-FFF2-40B4-BE49-F238E27FC236}">
                  <a16:creationId xmlns:a16="http://schemas.microsoft.com/office/drawing/2014/main" id="{46C4AAD0-2E6E-46A4-B87E-D9E959EC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2C65326-A17D-43B0-9809-69BD020337A7}"/>
                </a:ext>
              </a:extLst>
            </p:cNvPr>
            <p:cNvSpPr/>
            <p:nvPr/>
          </p:nvSpPr>
          <p:spPr>
            <a:xfrm>
              <a:off x="7898224" y="2799982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FIAT</a:t>
              </a:r>
              <a:br>
                <a:rPr lang="fr-FR" b="1" dirty="0"/>
              </a:br>
              <a:r>
                <a:rPr lang="fr-FR" dirty="0"/>
                <a:t>M2 / Z2</a:t>
              </a:r>
            </a:p>
          </p:txBody>
        </p:sp>
      </p:grpSp>
      <p:grpSp>
        <p:nvGrpSpPr>
          <p:cNvPr id="167" name="Groupe 166">
            <a:extLst>
              <a:ext uri="{FF2B5EF4-FFF2-40B4-BE49-F238E27FC236}">
                <a16:creationId xmlns:a16="http://schemas.microsoft.com/office/drawing/2014/main" id="{7B9FE748-EDDF-4714-AEED-A27E70036D61}"/>
              </a:ext>
            </a:extLst>
          </p:cNvPr>
          <p:cNvGrpSpPr/>
          <p:nvPr/>
        </p:nvGrpSpPr>
        <p:grpSpPr>
          <a:xfrm>
            <a:off x="10367190" y="901457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8" name="Graphique 167">
              <a:extLst>
                <a:ext uri="{FF2B5EF4-FFF2-40B4-BE49-F238E27FC236}">
                  <a16:creationId xmlns:a16="http://schemas.microsoft.com/office/drawing/2014/main" id="{93029BE1-1771-482E-8800-ECD9FF2BD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D76AFFB-1858-458F-928E-8BF319767FDF}"/>
                </a:ext>
              </a:extLst>
            </p:cNvPr>
            <p:cNvSpPr/>
            <p:nvPr/>
          </p:nvSpPr>
          <p:spPr>
            <a:xfrm>
              <a:off x="7897554" y="2680683"/>
              <a:ext cx="1198765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br>
                <a:rPr lang="fr-FR" b="1" dirty="0"/>
              </a:br>
              <a:r>
                <a:rPr lang="fr-FR" dirty="0"/>
                <a:t>502.00</a:t>
              </a:r>
              <a:br>
                <a:rPr lang="fr-FR" dirty="0"/>
              </a:br>
              <a:r>
                <a:rPr lang="fr-FR" dirty="0"/>
                <a:t>505.01</a:t>
              </a:r>
            </a:p>
          </p:txBody>
        </p:sp>
      </p:grpSp>
      <p:grpSp>
        <p:nvGrpSpPr>
          <p:cNvPr id="182" name="Groupe 181">
            <a:extLst>
              <a:ext uri="{FF2B5EF4-FFF2-40B4-BE49-F238E27FC236}">
                <a16:creationId xmlns:a16="http://schemas.microsoft.com/office/drawing/2014/main" id="{3B03D648-4963-4632-9D4F-52AE143E074E}"/>
              </a:ext>
            </a:extLst>
          </p:cNvPr>
          <p:cNvGrpSpPr/>
          <p:nvPr/>
        </p:nvGrpSpPr>
        <p:grpSpPr>
          <a:xfrm>
            <a:off x="10404884" y="9964891"/>
            <a:ext cx="1263209" cy="109591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3" name="Graphique 182">
              <a:extLst>
                <a:ext uri="{FF2B5EF4-FFF2-40B4-BE49-F238E27FC236}">
                  <a16:creationId xmlns:a16="http://schemas.microsoft.com/office/drawing/2014/main" id="{30D90AE8-28B1-407B-BF36-4FA9EF4F1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C765032-FAE3-4B82-9F69-0E6D97B17C65}"/>
                </a:ext>
              </a:extLst>
            </p:cNvPr>
            <p:cNvSpPr/>
            <p:nvPr/>
          </p:nvSpPr>
          <p:spPr>
            <a:xfrm>
              <a:off x="8007816" y="2707298"/>
              <a:ext cx="952381" cy="898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br>
                <a:rPr lang="fr-FR" b="1" dirty="0"/>
              </a:br>
              <a:r>
                <a:rPr lang="fr-FR" dirty="0"/>
                <a:t>0700</a:t>
              </a:r>
              <a:br>
                <a:rPr lang="fr-FR" dirty="0"/>
              </a:br>
              <a:r>
                <a:rPr lang="fr-FR" dirty="0"/>
                <a:t>0710</a:t>
              </a:r>
            </a:p>
          </p:txBody>
        </p:sp>
      </p:grpSp>
      <p:grpSp>
        <p:nvGrpSpPr>
          <p:cNvPr id="191" name="Groupe 190">
            <a:extLst>
              <a:ext uri="{FF2B5EF4-FFF2-40B4-BE49-F238E27FC236}">
                <a16:creationId xmlns:a16="http://schemas.microsoft.com/office/drawing/2014/main" id="{E3EB0351-A474-4D19-8F89-671292DD735C}"/>
              </a:ext>
            </a:extLst>
          </p:cNvPr>
          <p:cNvGrpSpPr/>
          <p:nvPr/>
        </p:nvGrpSpPr>
        <p:grpSpPr>
          <a:xfrm>
            <a:off x="6523865" y="8943836"/>
            <a:ext cx="1357727" cy="1199677"/>
            <a:chOff x="7816639" y="2487308"/>
            <a:chExt cx="1357727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92" name="Graphique 191">
              <a:extLst>
                <a:ext uri="{FF2B5EF4-FFF2-40B4-BE49-F238E27FC236}">
                  <a16:creationId xmlns:a16="http://schemas.microsoft.com/office/drawing/2014/main" id="{CB17736A-4E82-4880-AC16-D11654D48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16639" y="2487308"/>
              <a:ext cx="1351406" cy="1172430"/>
            </a:xfrm>
            <a:prstGeom prst="rect">
              <a:avLst/>
            </a:prstGeom>
          </p:spPr>
        </p:pic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A888F30-0FBB-48FC-924C-CAF8789127B1}"/>
                </a:ext>
              </a:extLst>
            </p:cNvPr>
            <p:cNvSpPr/>
            <p:nvPr/>
          </p:nvSpPr>
          <p:spPr>
            <a:xfrm>
              <a:off x="7822960" y="2822143"/>
              <a:ext cx="1351406" cy="57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PORSCHE</a:t>
              </a:r>
              <a:br>
                <a:rPr lang="fr-FR" b="1" dirty="0"/>
              </a:br>
              <a:r>
                <a:rPr lang="fr-FR" dirty="0"/>
                <a:t>A40</a:t>
              </a:r>
            </a:p>
          </p:txBody>
        </p:sp>
      </p:grpSp>
      <p:grpSp>
        <p:nvGrpSpPr>
          <p:cNvPr id="209" name="Groupe 208">
            <a:extLst>
              <a:ext uri="{FF2B5EF4-FFF2-40B4-BE49-F238E27FC236}">
                <a16:creationId xmlns:a16="http://schemas.microsoft.com/office/drawing/2014/main" id="{CE0E67ED-FCF2-48C7-9838-88D4FCB4865E}"/>
              </a:ext>
            </a:extLst>
          </p:cNvPr>
          <p:cNvGrpSpPr/>
          <p:nvPr/>
        </p:nvGrpSpPr>
        <p:grpSpPr>
          <a:xfrm>
            <a:off x="12397605" y="6490921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0" name="Graphique 209">
              <a:extLst>
                <a:ext uri="{FF2B5EF4-FFF2-40B4-BE49-F238E27FC236}">
                  <a16:creationId xmlns:a16="http://schemas.microsoft.com/office/drawing/2014/main" id="{E8CBEC99-DC4F-4705-9DF1-A80875CD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23DF184-8AD0-4365-957D-2051AFE7F78B}"/>
                </a:ext>
              </a:extLst>
            </p:cNvPr>
            <p:cNvSpPr/>
            <p:nvPr/>
          </p:nvSpPr>
          <p:spPr>
            <a:xfrm>
              <a:off x="7921029" y="287376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C5</a:t>
              </a:r>
            </a:p>
          </p:txBody>
        </p:sp>
      </p:grpSp>
      <p:grpSp>
        <p:nvGrpSpPr>
          <p:cNvPr id="212" name="Groupe 211">
            <a:extLst>
              <a:ext uri="{FF2B5EF4-FFF2-40B4-BE49-F238E27FC236}">
                <a16:creationId xmlns:a16="http://schemas.microsoft.com/office/drawing/2014/main" id="{194C6EFF-35C4-49FD-891B-0F3AC9644A22}"/>
              </a:ext>
            </a:extLst>
          </p:cNvPr>
          <p:cNvGrpSpPr/>
          <p:nvPr/>
        </p:nvGrpSpPr>
        <p:grpSpPr>
          <a:xfrm>
            <a:off x="11453343" y="7909670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3" name="Graphique 212">
              <a:extLst>
                <a:ext uri="{FF2B5EF4-FFF2-40B4-BE49-F238E27FC236}">
                  <a16:creationId xmlns:a16="http://schemas.microsoft.com/office/drawing/2014/main" id="{00F2D3F4-FA01-4B90-A81C-1D77AAB4A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07A9537-1580-4E76-B388-254F6AFD6E09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925-A/B</a:t>
              </a:r>
            </a:p>
          </p:txBody>
        </p:sp>
      </p:grpSp>
      <p:grpSp>
        <p:nvGrpSpPr>
          <p:cNvPr id="215" name="Groupe 214">
            <a:extLst>
              <a:ext uri="{FF2B5EF4-FFF2-40B4-BE49-F238E27FC236}">
                <a16:creationId xmlns:a16="http://schemas.microsoft.com/office/drawing/2014/main" id="{AF3905F4-8E77-47F5-BF61-77D5C4EDD1D1}"/>
              </a:ext>
            </a:extLst>
          </p:cNvPr>
          <p:cNvGrpSpPr/>
          <p:nvPr/>
        </p:nvGrpSpPr>
        <p:grpSpPr>
          <a:xfrm>
            <a:off x="11626852" y="7005579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6" name="Graphique 215">
              <a:extLst>
                <a:ext uri="{FF2B5EF4-FFF2-40B4-BE49-F238E27FC236}">
                  <a16:creationId xmlns:a16="http://schemas.microsoft.com/office/drawing/2014/main" id="{B8738C8D-427E-418E-AF1F-010941705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4B82EB54-087B-4DF7-94DC-C26A07ADF8F7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948-B</a:t>
              </a:r>
            </a:p>
          </p:txBody>
        </p:sp>
      </p:grpSp>
      <p:grpSp>
        <p:nvGrpSpPr>
          <p:cNvPr id="222" name="Groupe 221">
            <a:extLst>
              <a:ext uri="{FF2B5EF4-FFF2-40B4-BE49-F238E27FC236}">
                <a16:creationId xmlns:a16="http://schemas.microsoft.com/office/drawing/2014/main" id="{C2FB5489-1119-4E0E-A4B9-D3784AB64CC6}"/>
              </a:ext>
            </a:extLst>
          </p:cNvPr>
          <p:cNvGrpSpPr/>
          <p:nvPr/>
        </p:nvGrpSpPr>
        <p:grpSpPr>
          <a:xfrm>
            <a:off x="12411590" y="7385670"/>
            <a:ext cx="1647252" cy="1429094"/>
            <a:chOff x="7514043" y="2274115"/>
            <a:chExt cx="1978594" cy="171655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23" name="Graphique 222">
              <a:extLst>
                <a:ext uri="{FF2B5EF4-FFF2-40B4-BE49-F238E27FC236}">
                  <a16:creationId xmlns:a16="http://schemas.microsoft.com/office/drawing/2014/main" id="{58D65291-DF8B-437A-80A7-CE8F4026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14043" y="2274115"/>
              <a:ext cx="1978594" cy="1716554"/>
            </a:xfrm>
            <a:prstGeom prst="rect">
              <a:avLst/>
            </a:prstGeom>
          </p:spPr>
        </p:pic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D6BE3FB1-FE9D-48CC-ADED-3ED86FC3A97A}"/>
                </a:ext>
              </a:extLst>
            </p:cNvPr>
            <p:cNvSpPr/>
            <p:nvPr/>
          </p:nvSpPr>
          <p:spPr>
            <a:xfrm>
              <a:off x="7812300" y="2757703"/>
              <a:ext cx="1351406" cy="776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spc="-150" dirty="0"/>
                <a:t>BMW</a:t>
              </a:r>
            </a:p>
            <a:p>
              <a:pPr algn="ctr"/>
              <a:r>
                <a:rPr lang="fr-FR" spc="-150" dirty="0"/>
                <a:t>LL12FE</a:t>
              </a: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934A9E49-E002-4E9E-B85D-6B2AF3E6D22D}"/>
              </a:ext>
            </a:extLst>
          </p:cNvPr>
          <p:cNvGrpSpPr/>
          <p:nvPr/>
        </p:nvGrpSpPr>
        <p:grpSpPr>
          <a:xfrm>
            <a:off x="11168993" y="3615609"/>
            <a:ext cx="1341874" cy="968950"/>
            <a:chOff x="7832403" y="2647917"/>
            <a:chExt cx="1341873" cy="96895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5" name="Graphique 94">
              <a:extLst>
                <a:ext uri="{FF2B5EF4-FFF2-40B4-BE49-F238E27FC236}">
                  <a16:creationId xmlns:a16="http://schemas.microsoft.com/office/drawing/2014/main" id="{048D9C28-10A3-4B9E-AE96-15791B6F6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908" y="2647917"/>
              <a:ext cx="1116865" cy="968950"/>
            </a:xfrm>
            <a:prstGeom prst="rect">
              <a:avLst/>
            </a:prstGeom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621096C-1B4B-4823-B792-51BA2DEAF0AA}"/>
                </a:ext>
              </a:extLst>
            </p:cNvPr>
            <p:cNvSpPr/>
            <p:nvPr/>
          </p:nvSpPr>
          <p:spPr>
            <a:xfrm>
              <a:off x="7832403" y="2793384"/>
              <a:ext cx="13418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FIAT</a:t>
              </a:r>
            </a:p>
            <a:p>
              <a:pPr algn="ctr"/>
              <a:r>
                <a:rPr lang="fr-FR" dirty="0"/>
                <a:t>G1/S1</a:t>
              </a:r>
            </a:p>
          </p:txBody>
        </p:sp>
      </p:grpSp>
      <p:grpSp>
        <p:nvGrpSpPr>
          <p:cNvPr id="218" name="Groupe 217">
            <a:extLst>
              <a:ext uri="{FF2B5EF4-FFF2-40B4-BE49-F238E27FC236}">
                <a16:creationId xmlns:a16="http://schemas.microsoft.com/office/drawing/2014/main" id="{5ADACEC1-8187-4A72-BFF3-6E08476808E5}"/>
              </a:ext>
            </a:extLst>
          </p:cNvPr>
          <p:cNvGrpSpPr/>
          <p:nvPr/>
        </p:nvGrpSpPr>
        <p:grpSpPr>
          <a:xfrm>
            <a:off x="13701906" y="7649328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9" name="Graphique 218">
              <a:extLst>
                <a:ext uri="{FF2B5EF4-FFF2-40B4-BE49-F238E27FC236}">
                  <a16:creationId xmlns:a16="http://schemas.microsoft.com/office/drawing/2014/main" id="{8A7CA27C-7F2E-444D-9DFF-7FBEE9A3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AD4A306B-DDCE-42C5-A1C0-4ABA77580C3B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948-A</a:t>
              </a: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7615521F-7F21-4FC7-A2F6-F9C1A2936A3D}"/>
              </a:ext>
            </a:extLst>
          </p:cNvPr>
          <p:cNvGrpSpPr/>
          <p:nvPr/>
        </p:nvGrpSpPr>
        <p:grpSpPr>
          <a:xfrm>
            <a:off x="4610428" y="2382951"/>
            <a:ext cx="1659134" cy="143077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2" name="Graphique 111">
              <a:extLst>
                <a:ext uri="{FF2B5EF4-FFF2-40B4-BE49-F238E27FC236}">
                  <a16:creationId xmlns:a16="http://schemas.microsoft.com/office/drawing/2014/main" id="{D1986D1F-2B12-4095-9F69-7E23503F1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FFA5F7E-C7AD-4F4F-812C-9C8C49851398}"/>
                </a:ext>
              </a:extLst>
            </p:cNvPr>
            <p:cNvSpPr/>
            <p:nvPr/>
          </p:nvSpPr>
          <p:spPr>
            <a:xfrm>
              <a:off x="7898057" y="2827962"/>
              <a:ext cx="1198765" cy="484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VOLVO</a:t>
              </a:r>
              <a:br>
                <a:rPr lang="fr-FR" b="1" dirty="0"/>
              </a:br>
              <a:r>
                <a:rPr lang="fr-FR" dirty="0"/>
                <a:t>RBSO-2AE</a:t>
              </a:r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2631EE39-D867-4686-BA02-ED487848E301}"/>
              </a:ext>
            </a:extLst>
          </p:cNvPr>
          <p:cNvGrpSpPr/>
          <p:nvPr/>
        </p:nvGrpSpPr>
        <p:grpSpPr>
          <a:xfrm>
            <a:off x="2862276" y="8177965"/>
            <a:ext cx="1858427" cy="161230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30" name="Graphique 129">
              <a:extLst>
                <a:ext uri="{FF2B5EF4-FFF2-40B4-BE49-F238E27FC236}">
                  <a16:creationId xmlns:a16="http://schemas.microsoft.com/office/drawing/2014/main" id="{F28577EC-B0B9-43B4-AFF0-6F5999F7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7A3F821-5E7A-49E3-A57D-7AFAF0BA401C}"/>
                </a:ext>
              </a:extLst>
            </p:cNvPr>
            <p:cNvSpPr/>
            <p:nvPr/>
          </p:nvSpPr>
          <p:spPr>
            <a:xfrm>
              <a:off x="7903240" y="2761501"/>
              <a:ext cx="1198765" cy="792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br>
                <a:rPr lang="fr-FR" b="1" dirty="0"/>
              </a:br>
              <a:r>
                <a:rPr lang="fr-FR" dirty="0"/>
                <a:t>504.00/507.00505.01/506.00506.01</a:t>
              </a:r>
            </a:p>
          </p:txBody>
        </p: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45517FA9-9D8D-4876-8695-072D1349B495}"/>
              </a:ext>
            </a:extLst>
          </p:cNvPr>
          <p:cNvGrpSpPr/>
          <p:nvPr/>
        </p:nvGrpSpPr>
        <p:grpSpPr>
          <a:xfrm>
            <a:off x="3535611" y="7048874"/>
            <a:ext cx="1584460" cy="1374619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4" name="Graphique 153">
              <a:extLst>
                <a:ext uri="{FF2B5EF4-FFF2-40B4-BE49-F238E27FC236}">
                  <a16:creationId xmlns:a16="http://schemas.microsoft.com/office/drawing/2014/main" id="{7F5819C6-CB3E-433C-808C-0FA226E8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7B0C761-B9FD-4D86-9389-155C4CC8D684}"/>
                </a:ext>
              </a:extLst>
            </p:cNvPr>
            <p:cNvSpPr/>
            <p:nvPr/>
          </p:nvSpPr>
          <p:spPr>
            <a:xfrm>
              <a:off x="7934927" y="2767997"/>
              <a:ext cx="1198765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1</a:t>
              </a:r>
              <a:br>
                <a:rPr lang="fr-FR" dirty="0"/>
              </a:br>
              <a:r>
                <a:rPr lang="fr-FR" dirty="0"/>
                <a:t>DEXOS 2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9B672632-0E45-48ED-B067-7885EEB20C64}"/>
              </a:ext>
            </a:extLst>
          </p:cNvPr>
          <p:cNvGrpSpPr/>
          <p:nvPr/>
        </p:nvGrpSpPr>
        <p:grpSpPr>
          <a:xfrm>
            <a:off x="13862844" y="2224741"/>
            <a:ext cx="1693491" cy="1290795"/>
            <a:chOff x="7820441" y="2636709"/>
            <a:chExt cx="1341873" cy="1022789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3" name="Graphique 82">
              <a:extLst>
                <a:ext uri="{FF2B5EF4-FFF2-40B4-BE49-F238E27FC236}">
                  <a16:creationId xmlns:a16="http://schemas.microsoft.com/office/drawing/2014/main" id="{E3AEDB80-C4D7-453A-B942-30DCA049B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908" y="2647917"/>
              <a:ext cx="1116865" cy="968950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9E12D6A-F587-4F6C-BDF5-9BD21D0B4A94}"/>
                </a:ext>
              </a:extLst>
            </p:cNvPr>
            <p:cNvSpPr/>
            <p:nvPr/>
          </p:nvSpPr>
          <p:spPr>
            <a:xfrm>
              <a:off x="7820441" y="2636709"/>
              <a:ext cx="1341873" cy="1022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RN</a:t>
              </a:r>
            </a:p>
            <a:p>
              <a:pPr algn="ctr"/>
              <a:r>
                <a:rPr lang="fr-FR" dirty="0"/>
                <a:t>0700</a:t>
              </a:r>
            </a:p>
            <a:p>
              <a:pPr algn="ctr"/>
              <a:r>
                <a:rPr lang="fr-FR" dirty="0"/>
                <a:t>0720</a:t>
              </a:r>
            </a:p>
            <a:p>
              <a:pPr algn="ctr"/>
              <a:r>
                <a:rPr lang="fr-FR" dirty="0"/>
                <a:t>17</a:t>
              </a:r>
            </a:p>
          </p:txBody>
        </p:sp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23734B7-B743-4123-A887-B63F2898F3F1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HOMOLOGATIONS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32A10E1-4225-F3F9-1D12-F6640DEDA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4844" y="3825875"/>
            <a:ext cx="1351406" cy="1172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E985DF-A3F3-2B55-2CBC-956241B3B949}"/>
              </a:ext>
            </a:extLst>
          </p:cNvPr>
          <p:cNvSpPr/>
          <p:nvPr/>
        </p:nvSpPr>
        <p:spPr>
          <a:xfrm>
            <a:off x="3277479" y="4132455"/>
            <a:ext cx="119876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/>
              <a:t>PSA</a:t>
            </a:r>
            <a:br>
              <a:rPr lang="fr-FR" b="1" dirty="0"/>
            </a:br>
            <a:r>
              <a:rPr lang="fr-FR" dirty="0"/>
              <a:t>B71 2010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02A6ED4-F921-4083-916D-1D0616DD8F27}"/>
              </a:ext>
            </a:extLst>
          </p:cNvPr>
          <p:cNvGrpSpPr/>
          <p:nvPr/>
        </p:nvGrpSpPr>
        <p:grpSpPr>
          <a:xfrm>
            <a:off x="12034044" y="3902075"/>
            <a:ext cx="1351406" cy="1172430"/>
            <a:chOff x="7845878" y="2548261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61" name="Graphique 60">
              <a:extLst>
                <a:ext uri="{FF2B5EF4-FFF2-40B4-BE49-F238E27FC236}">
                  <a16:creationId xmlns:a16="http://schemas.microsoft.com/office/drawing/2014/main" id="{F7210496-1E64-4DC0-ACFD-C00C2AEA1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45878" y="2548261"/>
              <a:ext cx="1351406" cy="1172430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506FE6-1838-4D54-8A42-3334CDB0D0C6}"/>
                </a:ext>
              </a:extLst>
            </p:cNvPr>
            <p:cNvSpPr/>
            <p:nvPr/>
          </p:nvSpPr>
          <p:spPr>
            <a:xfrm>
              <a:off x="8150678" y="2587770"/>
              <a:ext cx="771319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r>
                <a:rPr lang="fr-FR" dirty="0"/>
                <a:t> 913-C</a:t>
              </a:r>
              <a:br>
                <a:rPr lang="fr-FR" dirty="0"/>
              </a:br>
              <a:r>
                <a:rPr lang="fr-FR" dirty="0"/>
                <a:t>913-D</a:t>
              </a:r>
              <a:br>
                <a:rPr lang="fr-FR" dirty="0"/>
              </a:br>
              <a:r>
                <a:rPr lang="fr-FR" dirty="0"/>
                <a:t>934-B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2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5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25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75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5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75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4250"/>
                            </p:stCondLst>
                            <p:childTnLst>
                              <p:par>
                                <p:cTn id="2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250"/>
                            </p:stCondLst>
                            <p:childTnLst>
                              <p:par>
                                <p:cTn id="2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5750"/>
                            </p:stCondLst>
                            <p:childTnLst>
                              <p:par>
                                <p:cTn id="2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625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7250"/>
                            </p:stCondLst>
                            <p:childTnLst>
                              <p:par>
                                <p:cTn id="2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795A9F9-3CCC-FAFF-ADAA-CFAED2E0902C}"/>
              </a:ext>
            </a:extLst>
          </p:cNvPr>
          <p:cNvGrpSpPr/>
          <p:nvPr/>
        </p:nvGrpSpPr>
        <p:grpSpPr>
          <a:xfrm>
            <a:off x="5785645" y="3444875"/>
            <a:ext cx="14233287" cy="2844091"/>
            <a:chOff x="5785645" y="3444875"/>
            <a:chExt cx="14233287" cy="2844091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6B46C112-6D82-917F-1748-EF283B17B925}"/>
                </a:ext>
              </a:extLst>
            </p:cNvPr>
            <p:cNvGrpSpPr/>
            <p:nvPr/>
          </p:nvGrpSpPr>
          <p:grpSpPr>
            <a:xfrm>
              <a:off x="5785645" y="3444875"/>
              <a:ext cx="14233287" cy="2844091"/>
              <a:chOff x="5785645" y="3444875"/>
              <a:chExt cx="14233287" cy="2844091"/>
            </a:xfrm>
          </p:grpSpPr>
          <p:pic>
            <p:nvPicPr>
              <p:cNvPr id="20" name="Graphique 19">
                <a:extLst>
                  <a:ext uri="{FF2B5EF4-FFF2-40B4-BE49-F238E27FC236}">
                    <a16:creationId xmlns:a16="http://schemas.microsoft.com/office/drawing/2014/main" id="{D1A2F132-7FDC-8436-40BF-9F248A244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1093" y="3471125"/>
                <a:ext cx="13927839" cy="2777957"/>
              </a:xfrm>
              <a:prstGeom prst="rect">
                <a:avLst/>
              </a:prstGeom>
            </p:spPr>
          </p:pic>
          <p:pic>
            <p:nvPicPr>
              <p:cNvPr id="10" name="Graphique 9">
                <a:extLst>
                  <a:ext uri="{FF2B5EF4-FFF2-40B4-BE49-F238E27FC236}">
                    <a16:creationId xmlns:a16="http://schemas.microsoft.com/office/drawing/2014/main" id="{EFCDFDDD-6FB1-4F65-9C8E-A2B4E2478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785645" y="3444875"/>
                <a:ext cx="4474508" cy="2844091"/>
              </a:xfrm>
              <a:prstGeom prst="rect">
                <a:avLst/>
              </a:prstGeom>
            </p:spPr>
          </p:pic>
        </p:grpSp>
        <p:pic>
          <p:nvPicPr>
            <p:cNvPr id="7" name="Image 6" descr="Une image contenant capture d’écran, dessin humoristique&#10;&#10;Description générée automatiquement">
              <a:extLst>
                <a:ext uri="{FF2B5EF4-FFF2-40B4-BE49-F238E27FC236}">
                  <a16:creationId xmlns:a16="http://schemas.microsoft.com/office/drawing/2014/main" id="{0582F620-DB36-892D-9463-8AB4E807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641" y="3819170"/>
              <a:ext cx="9049213" cy="2030886"/>
            </a:xfrm>
            <a:prstGeom prst="rect">
              <a:avLst/>
            </a:prstGeom>
          </p:spPr>
        </p:pic>
      </p:grpSp>
      <p:pic>
        <p:nvPicPr>
          <p:cNvPr id="45" name="Graphique 44">
            <a:extLst>
              <a:ext uri="{FF2B5EF4-FFF2-40B4-BE49-F238E27FC236}">
                <a16:creationId xmlns:a16="http://schemas.microsoft.com/office/drawing/2014/main" id="{548412F8-F60F-4B22-0412-D0C616CC3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948747" y="3477307"/>
            <a:ext cx="13935075" cy="277177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D3C4E18-5B4D-6DF9-FEFA-DECB8A681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966237" y="3444875"/>
            <a:ext cx="8209081" cy="2817851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C1811F4D-48E2-412D-BA4B-C662AE99C3DE}"/>
              </a:ext>
            </a:extLst>
          </p:cNvPr>
          <p:cNvGrpSpPr/>
          <p:nvPr/>
        </p:nvGrpSpPr>
        <p:grpSpPr>
          <a:xfrm>
            <a:off x="10650695" y="6797675"/>
            <a:ext cx="8646137" cy="1944745"/>
            <a:chOff x="10650695" y="6797675"/>
            <a:chExt cx="8646137" cy="1944745"/>
          </a:xfrm>
        </p:grpSpPr>
        <p:pic>
          <p:nvPicPr>
            <p:cNvPr id="37" name="Image 36" descr="Une image contenant roue, véhicule, pneu, Véhicule terrestre&#10;&#10;Description générée automatiquement">
              <a:extLst>
                <a:ext uri="{FF2B5EF4-FFF2-40B4-BE49-F238E27FC236}">
                  <a16:creationId xmlns:a16="http://schemas.microsoft.com/office/drawing/2014/main" id="{7740CC9F-2B4A-11B0-7758-171F6248E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806922" y="6823335"/>
              <a:ext cx="4489910" cy="187378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778E564-2A1A-443D-A19C-3FBC418CF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0695" y="6797675"/>
              <a:ext cx="4659949" cy="1944745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5A047332-89E8-8345-5BB2-76743160C4FA}"/>
              </a:ext>
            </a:extLst>
          </p:cNvPr>
          <p:cNvGrpSpPr/>
          <p:nvPr/>
        </p:nvGrpSpPr>
        <p:grpSpPr>
          <a:xfrm>
            <a:off x="5709444" y="6721475"/>
            <a:ext cx="8939510" cy="2114248"/>
            <a:chOff x="5709444" y="6721475"/>
            <a:chExt cx="8939510" cy="2114248"/>
          </a:xfrm>
        </p:grpSpPr>
        <p:pic>
          <p:nvPicPr>
            <p:cNvPr id="43" name="Image 42" descr="Une image contenant roue, véhicule, sport mécanique, Voiture de course&#10;&#10;Description générée automatiquement">
              <a:extLst>
                <a:ext uri="{FF2B5EF4-FFF2-40B4-BE49-F238E27FC236}">
                  <a16:creationId xmlns:a16="http://schemas.microsoft.com/office/drawing/2014/main" id="{A6817CB5-FA8F-A812-D6F0-D5FEE1D79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59044" y="6827550"/>
              <a:ext cx="4489910" cy="1873783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F5D021B-F72F-4283-8F82-C50292B9A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444" y="6721475"/>
              <a:ext cx="5066109" cy="2114248"/>
            </a:xfrm>
            <a:prstGeom prst="rect">
              <a:avLst/>
            </a:prstGeom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550037F-166D-6212-F4AB-4B34DE2D33BB}"/>
              </a:ext>
            </a:extLst>
          </p:cNvPr>
          <p:cNvGrpSpPr/>
          <p:nvPr/>
        </p:nvGrpSpPr>
        <p:grpSpPr>
          <a:xfrm>
            <a:off x="1300844" y="6797675"/>
            <a:ext cx="8713257" cy="1967052"/>
            <a:chOff x="1300844" y="6797675"/>
            <a:chExt cx="8713257" cy="1967052"/>
          </a:xfrm>
        </p:grpSpPr>
        <p:pic>
          <p:nvPicPr>
            <p:cNvPr id="48" name="Image 47" descr="Une image contenant véhicule, sport mécanique, roue, Véhicule terrestre&#10;&#10;Description générée automatiquement">
              <a:extLst>
                <a:ext uri="{FF2B5EF4-FFF2-40B4-BE49-F238E27FC236}">
                  <a16:creationId xmlns:a16="http://schemas.microsoft.com/office/drawing/2014/main" id="{829CAA1C-C10F-9FB3-A02C-93298867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40069" y="6829961"/>
              <a:ext cx="4474032" cy="186715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A0CB378-5A28-442F-80B3-004D1E7CC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844" y="6797675"/>
              <a:ext cx="4713400" cy="196705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0E51948-477E-4913-9F83-4D43A82DED8B}"/>
              </a:ext>
            </a:extLst>
          </p:cNvPr>
          <p:cNvSpPr/>
          <p:nvPr/>
        </p:nvSpPr>
        <p:spPr>
          <a:xfrm>
            <a:off x="16758444" y="10074275"/>
            <a:ext cx="3347244" cy="12350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764348B7-2BB3-48F5-BD74-4E93F5DA90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F24B039-0B89-4690-A700-223FA194DF3F}"/>
              </a:ext>
            </a:extLst>
          </p:cNvPr>
          <p:cNvSpPr txBox="1"/>
          <p:nvPr/>
        </p:nvSpPr>
        <p:spPr>
          <a:xfrm>
            <a:off x="680244" y="8981921"/>
            <a:ext cx="4676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INMOTION</a:t>
            </a:r>
          </a:p>
          <a:p>
            <a:pPr fontAlgn="base"/>
            <a:r>
              <a:rPr lang="fr-FR" sz="1600" dirty="0" err="1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InMotion</a:t>
            </a: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et KENNOL développent le 1er proto 100% électrique au monde pour les 24h du Mans 2023, avec une vitesse de charge de 2 minutes !</a:t>
            </a:r>
            <a:endParaRPr lang="en-US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B4105C-FECB-4E79-AB25-57D34ACB023E}"/>
              </a:ext>
            </a:extLst>
          </p:cNvPr>
          <p:cNvSpPr txBox="1"/>
          <p:nvPr/>
        </p:nvSpPr>
        <p:spPr>
          <a:xfrm>
            <a:off x="5480844" y="8981921"/>
            <a:ext cx="43839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2X CHAMPION DU MONDE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CHAMPIONNAT EURO NASCAR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KENNOL est Fournisseur Officiel du Championnat Européen NASCAR.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Tous les teams et voitures roulent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notre gamme d’huiles et de liquides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frein KENNOL ULTIMA.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0F97FE7-99CD-4B10-A2BB-94F0BF9ADF66}"/>
              </a:ext>
            </a:extLst>
          </p:cNvPr>
          <p:cNvSpPr txBox="1"/>
          <p:nvPr/>
        </p:nvSpPr>
        <p:spPr>
          <a:xfrm>
            <a:off x="10052844" y="8981921"/>
            <a:ext cx="472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KGPFH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 KENNOL Grand Prix de France Historique, c’est le seul évènement de l’année permettant de voir des F1 sur circuit en France ! Plus de 80.000 fans se déplacent de toute l’Europe pour le plus gros rassemblement de mécanique noble.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C87E1A-6109-47DD-B7A6-3BCCC32B0FB0}"/>
              </a:ext>
            </a:extLst>
          </p:cNvPr>
          <p:cNvSpPr txBox="1"/>
          <p:nvPr/>
        </p:nvSpPr>
        <p:spPr>
          <a:xfrm>
            <a:off x="14777244" y="8981921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ADESS AG.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ADESS AG. est un des 4 constructeurs au Monde accrédités par l’ACO pour fabriquer des prototypes de course LMP3 homologués pour le Championnat du Monde d’Endurance et pour les 24h du Mans.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 plus d’être en ponte dans la conception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véhicules électriques.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63F26CCB-DC49-43A3-ABCB-E593277950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201076" y="348354"/>
            <a:ext cx="2605368" cy="7143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EA87570-984D-4BB1-B7B5-AAA7D84E47D2}"/>
              </a:ext>
            </a:extLst>
          </p:cNvPr>
          <p:cNvSpPr/>
          <p:nvPr/>
        </p:nvSpPr>
        <p:spPr>
          <a:xfrm>
            <a:off x="974152" y="1522826"/>
            <a:ext cx="13193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COMPÉTITION</a:t>
            </a:r>
            <a:r>
              <a:rPr lang="en-US" sz="4800" spc="-5" dirty="0">
                <a:solidFill>
                  <a:srgbClr val="E41B13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KENNOL EST NÉE SUR LA PISTE</a:t>
            </a:r>
            <a:endParaRPr lang="en-US" sz="3600" spc="-5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D233FBA-5490-47E8-8BDE-AED83DD2CC6A}"/>
              </a:ext>
            </a:extLst>
          </p:cNvPr>
          <p:cNvSpPr txBox="1"/>
          <p:nvPr/>
        </p:nvSpPr>
        <p:spPr>
          <a:xfrm>
            <a:off x="6234855" y="3782299"/>
            <a:ext cx="3576087" cy="2254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3X CHAMPION DU MONDE FIA GT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2X CHAMPION DU MONDE FIA F2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VAINQUEUR DES 24h DU Mans,</a:t>
            </a:r>
            <a:b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DES 24h DE Daytona, </a:t>
            </a:r>
            <a:b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DES 24h DE Spa-Francorchamps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ETC.</a:t>
            </a:r>
            <a:endParaRPr lang="en-US" sz="12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51CBA96-F2DB-33B5-B786-D559F2699B03}"/>
              </a:ext>
            </a:extLst>
          </p:cNvPr>
          <p:cNvSpPr txBox="1"/>
          <p:nvPr/>
        </p:nvSpPr>
        <p:spPr>
          <a:xfrm>
            <a:off x="749273" y="2770685"/>
            <a:ext cx="358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</a:t>
            </a:r>
            <a:r>
              <a:rPr lang="en-US" b="1" cap="all" dirty="0" err="1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l’entrainement</a:t>
            </a:r>
            <a:endParaRPr lang="en-US" b="1" cap="all" dirty="0">
              <a:solidFill>
                <a:srgbClr val="EE3124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fontAlgn="base"/>
            <a:r>
              <a:rPr lang="en-US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AU SEIN DE NOTRE KRT</a:t>
            </a:r>
            <a:endParaRPr lang="en-US" b="1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73CB60C-16B7-7E59-EC19-3C0D579EB6FA}"/>
              </a:ext>
            </a:extLst>
          </p:cNvPr>
          <p:cNvSpPr txBox="1"/>
          <p:nvPr/>
        </p:nvSpPr>
        <p:spPr>
          <a:xfrm>
            <a:off x="6488934" y="2758609"/>
            <a:ext cx="236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AUX VICTOIRES</a:t>
            </a:r>
          </a:p>
          <a:p>
            <a:pPr fontAlgn="base"/>
            <a:r>
              <a:rPr lang="en-US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 COMPÉTITION</a:t>
            </a:r>
            <a:endParaRPr lang="en-US" b="1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F216AE85-7CCA-BF81-09AD-74BF470DD492}"/>
              </a:ext>
            </a:extLst>
          </p:cNvPr>
          <p:cNvGrpSpPr/>
          <p:nvPr/>
        </p:nvGrpSpPr>
        <p:grpSpPr>
          <a:xfrm>
            <a:off x="-3282179" y="6784031"/>
            <a:ext cx="8627560" cy="1930703"/>
            <a:chOff x="-3282179" y="6784031"/>
            <a:chExt cx="8627560" cy="1930703"/>
          </a:xfrm>
        </p:grpSpPr>
        <p:pic>
          <p:nvPicPr>
            <p:cNvPr id="59" name="Image 58" descr="Une image contenant voiture, Pièce auto, véhicule, Conception automobile&#10;&#10;Description générée automatiquement">
              <a:extLst>
                <a:ext uri="{FF2B5EF4-FFF2-40B4-BE49-F238E27FC236}">
                  <a16:creationId xmlns:a16="http://schemas.microsoft.com/office/drawing/2014/main" id="{9EFC651E-3830-1219-5F73-DB3F51E9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51772" y="6784031"/>
              <a:ext cx="4593609" cy="1917059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50AC1B9-D7DD-EF92-40FF-3E9DCC93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2179" y="6784031"/>
              <a:ext cx="4510552" cy="1930703"/>
            </a:xfrm>
            <a:prstGeom prst="rect">
              <a:avLst/>
            </a:prstGeom>
          </p:spPr>
        </p:pic>
      </p:grpSp>
      <p:pic>
        <p:nvPicPr>
          <p:cNvPr id="2" name="Graphique 1">
            <a:extLst>
              <a:ext uri="{FF2B5EF4-FFF2-40B4-BE49-F238E27FC236}">
                <a16:creationId xmlns:a16="http://schemas.microsoft.com/office/drawing/2014/main" id="{57DA0AA2-D6D0-4642-97FB-0AB4492C1C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174" y="8227583"/>
            <a:ext cx="2674180" cy="5620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176A334-FEEF-1A99-4758-517B39CE164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8195" y="8256066"/>
            <a:ext cx="2498461" cy="53441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47D1528-BBBE-CC25-AEEB-07745F355B3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71" y="8241757"/>
            <a:ext cx="2681811" cy="56364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3CF7982-271C-B1FB-E575-CA61ADC087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4876" y="8219532"/>
            <a:ext cx="2506179" cy="600119"/>
          </a:xfrm>
          <a:prstGeom prst="rect">
            <a:avLst/>
          </a:prstGeom>
        </p:spPr>
      </p:pic>
      <p:pic>
        <p:nvPicPr>
          <p:cNvPr id="5" name="Image 4" descr="Une image contenant véhicule, Véhicule terrestre, pneu, roue&#10;&#10;Description générée automatiquement">
            <a:extLst>
              <a:ext uri="{FF2B5EF4-FFF2-40B4-BE49-F238E27FC236}">
                <a16:creationId xmlns:a16="http://schemas.microsoft.com/office/drawing/2014/main" id="{61F3B7C4-0A88-9DCA-DF5F-411AA8EA890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86" y="3485371"/>
            <a:ext cx="6766391" cy="27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7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75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2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25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12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225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2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uiExpand="1" build="p"/>
      <p:bldP spid="16" grpId="0" build="p"/>
      <p:bldP spid="17" grpId="0" uiExpand="1" build="p"/>
      <p:bldP spid="41" grpId="0" build="p"/>
      <p:bldP spid="51" grpId="0"/>
      <p:bldP spid="52" grpId="0" uiExpan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24C615A6-ED24-4F87-91CB-3EB5884D8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73667" y="3023858"/>
            <a:ext cx="2381138" cy="248804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FC5B552-7B1C-B44A-D46D-59A367C0758D}"/>
              </a:ext>
            </a:extLst>
          </p:cNvPr>
          <p:cNvGrpSpPr/>
          <p:nvPr/>
        </p:nvGrpSpPr>
        <p:grpSpPr>
          <a:xfrm>
            <a:off x="15463044" y="2851972"/>
            <a:ext cx="3505200" cy="3040980"/>
            <a:chOff x="15463044" y="2851972"/>
            <a:chExt cx="3505200" cy="3040980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7AD2F126-8B39-4487-B16C-17597137D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63044" y="2851972"/>
              <a:ext cx="3505200" cy="304098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B9BD811-F154-49D2-8CDC-F70DFC2A1603}"/>
                </a:ext>
              </a:extLst>
            </p:cNvPr>
            <p:cNvSpPr txBox="1"/>
            <p:nvPr/>
          </p:nvSpPr>
          <p:spPr>
            <a:xfrm>
              <a:off x="15522679" y="3235850"/>
              <a:ext cx="341340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Renforcer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notre présence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sur les marchés déjà intégrés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Cible de 5% de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part de marché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B124B7F-0B06-49B2-91C7-A8DB4C51F033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AMBITIONS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INTERNATIONALES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DEAB98D-A4F3-4384-AB1C-C5D14B574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47" name="Graphique 46">
            <a:extLst>
              <a:ext uri="{FF2B5EF4-FFF2-40B4-BE49-F238E27FC236}">
                <a16:creationId xmlns:a16="http://schemas.microsoft.com/office/drawing/2014/main" id="{E636E812-01EB-4BB2-99AD-31C0BA996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17316" y="3140075"/>
            <a:ext cx="2611440" cy="2611440"/>
          </a:xfrm>
          <a:prstGeom prst="rect">
            <a:avLst/>
          </a:prstGeom>
        </p:spPr>
      </p:pic>
      <p:pic>
        <p:nvPicPr>
          <p:cNvPr id="49" name="Graphique 48">
            <a:extLst>
              <a:ext uri="{FF2B5EF4-FFF2-40B4-BE49-F238E27FC236}">
                <a16:creationId xmlns:a16="http://schemas.microsoft.com/office/drawing/2014/main" id="{EA3859D4-EFB3-49CA-981D-80DDE7001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4320" y="5396320"/>
            <a:ext cx="2269237" cy="15607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A39677B0-7029-296F-27B3-964FDF1E1F4E}"/>
              </a:ext>
            </a:extLst>
          </p:cNvPr>
          <p:cNvGrpSpPr/>
          <p:nvPr/>
        </p:nvGrpSpPr>
        <p:grpSpPr>
          <a:xfrm>
            <a:off x="765130" y="4622929"/>
            <a:ext cx="3505200" cy="3040980"/>
            <a:chOff x="832644" y="7875347"/>
            <a:chExt cx="3505200" cy="3040980"/>
          </a:xfrm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3AA6F9A9-9CA9-4AF1-A67D-36333735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2644" y="7875347"/>
              <a:ext cx="3505200" cy="304098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1DC9B18-22C3-4288-8534-EE19A23B5359}"/>
                </a:ext>
              </a:extLst>
            </p:cNvPr>
            <p:cNvSpPr txBox="1"/>
            <p:nvPr/>
          </p:nvSpPr>
          <p:spPr>
            <a:xfrm>
              <a:off x="1016758" y="8297493"/>
              <a:ext cx="31242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Doubler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notre production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avant le terme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 l’exercice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2030</a:t>
              </a:r>
            </a:p>
          </p:txBody>
        </p:sp>
      </p:grpSp>
      <p:pic>
        <p:nvPicPr>
          <p:cNvPr id="50" name="Graphique 49">
            <a:extLst>
              <a:ext uri="{FF2B5EF4-FFF2-40B4-BE49-F238E27FC236}">
                <a16:creationId xmlns:a16="http://schemas.microsoft.com/office/drawing/2014/main" id="{43CA36BB-96F9-49C2-8DDF-B107B5A42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24244" y="6820833"/>
            <a:ext cx="2941372" cy="172944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51C9D9D1-05A1-C58C-BF6D-7DA4DE640D16}"/>
              </a:ext>
            </a:extLst>
          </p:cNvPr>
          <p:cNvGrpSpPr/>
          <p:nvPr/>
        </p:nvGrpSpPr>
        <p:grpSpPr>
          <a:xfrm>
            <a:off x="9610884" y="6185148"/>
            <a:ext cx="3505200" cy="3040980"/>
            <a:chOff x="9610884" y="6185148"/>
            <a:chExt cx="3505200" cy="3040980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77554DC7-F805-4A59-987F-83508E7C1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10884" y="6185148"/>
              <a:ext cx="3505200" cy="3040980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1EDEFC2-9559-4E25-96F4-96C456CB997C}"/>
                </a:ext>
              </a:extLst>
            </p:cNvPr>
            <p:cNvSpPr txBox="1"/>
            <p:nvPr/>
          </p:nvSpPr>
          <p:spPr>
            <a:xfrm>
              <a:off x="9806420" y="6873875"/>
              <a:ext cx="31242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Vendre KENNOL dans une centaine de pays en 2030</a:t>
              </a:r>
            </a:p>
          </p:txBody>
        </p:sp>
      </p:grpSp>
      <p:pic>
        <p:nvPicPr>
          <p:cNvPr id="51" name="Graphique 50">
            <a:extLst>
              <a:ext uri="{FF2B5EF4-FFF2-40B4-BE49-F238E27FC236}">
                <a16:creationId xmlns:a16="http://schemas.microsoft.com/office/drawing/2014/main" id="{E78223CD-9739-43A2-B540-4BACF52ED0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94814" y="3570417"/>
            <a:ext cx="2552700" cy="17145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CC56958-57A8-5C2B-575A-FB0E5DBAEE97}"/>
              </a:ext>
            </a:extLst>
          </p:cNvPr>
          <p:cNvGrpSpPr/>
          <p:nvPr/>
        </p:nvGrpSpPr>
        <p:grpSpPr>
          <a:xfrm>
            <a:off x="3617363" y="2903087"/>
            <a:ext cx="3505200" cy="3040980"/>
            <a:chOff x="857699" y="4527991"/>
            <a:chExt cx="3505200" cy="3040980"/>
          </a:xfrm>
        </p:grpSpPr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F07F1A19-8425-406C-B7EC-3ADBD1FA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7699" y="4527991"/>
              <a:ext cx="3505200" cy="3040980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0AE663D-CD4C-4ACE-9C71-A57A54EA750D}"/>
                </a:ext>
              </a:extLst>
            </p:cNvPr>
            <p:cNvSpPr txBox="1"/>
            <p:nvPr/>
          </p:nvSpPr>
          <p:spPr>
            <a:xfrm>
              <a:off x="1330777" y="4917379"/>
              <a:ext cx="256407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Maintenir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et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renforcer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notre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position de marque premium</a:t>
              </a:r>
            </a:p>
          </p:txBody>
        </p:sp>
      </p:grpSp>
      <p:pic>
        <p:nvPicPr>
          <p:cNvPr id="53" name="Graphique 52">
            <a:extLst>
              <a:ext uri="{FF2B5EF4-FFF2-40B4-BE49-F238E27FC236}">
                <a16:creationId xmlns:a16="http://schemas.microsoft.com/office/drawing/2014/main" id="{F08CC7A9-F8E7-4917-9828-0F2D61320E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145631" y="6591563"/>
            <a:ext cx="1694915" cy="218798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BCDA202-8161-5582-0DBF-61404158A7DD}"/>
              </a:ext>
            </a:extLst>
          </p:cNvPr>
          <p:cNvGrpSpPr/>
          <p:nvPr/>
        </p:nvGrpSpPr>
        <p:grpSpPr>
          <a:xfrm>
            <a:off x="15463044" y="6115968"/>
            <a:ext cx="3505200" cy="3040980"/>
            <a:chOff x="15463044" y="6115968"/>
            <a:chExt cx="3505200" cy="3040980"/>
          </a:xfrm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063F2E10-4583-494F-AD9B-FC81F7EE1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63044" y="6115968"/>
              <a:ext cx="3505200" cy="304098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D79ACFA-BEB0-4644-A003-F38EC7365560}"/>
                </a:ext>
              </a:extLst>
            </p:cNvPr>
            <p:cNvSpPr txBox="1"/>
            <p:nvPr/>
          </p:nvSpPr>
          <p:spPr>
            <a:xfrm>
              <a:off x="15653544" y="6340475"/>
              <a:ext cx="3124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Maintenir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nos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prix 10 à 15%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inférieurs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à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ceux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des marques leader du</a:t>
              </a:r>
            </a:p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marché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5" name="Graphique 54">
            <a:extLst>
              <a:ext uri="{FF2B5EF4-FFF2-40B4-BE49-F238E27FC236}">
                <a16:creationId xmlns:a16="http://schemas.microsoft.com/office/drawing/2014/main" id="{23871BD6-5E5B-4E49-B434-E77541BD6F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23786" y="6606342"/>
            <a:ext cx="2640682" cy="2299949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67F557EF-B215-886C-71DD-AF355284C756}"/>
              </a:ext>
            </a:extLst>
          </p:cNvPr>
          <p:cNvGrpSpPr/>
          <p:nvPr/>
        </p:nvGrpSpPr>
        <p:grpSpPr>
          <a:xfrm>
            <a:off x="3758724" y="6185148"/>
            <a:ext cx="3505200" cy="3040980"/>
            <a:chOff x="3758724" y="6185148"/>
            <a:chExt cx="3505200" cy="3040980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F43F8EEB-BE9B-4BC2-85A6-598FBA95E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58724" y="6185148"/>
              <a:ext cx="3505200" cy="304098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BB154ED-315E-407B-B8DD-D5A561C4E6AE}"/>
                </a:ext>
              </a:extLst>
            </p:cNvPr>
            <p:cNvSpPr txBox="1"/>
            <p:nvPr/>
          </p:nvSpPr>
          <p:spPr>
            <a:xfrm>
              <a:off x="3949224" y="6416675"/>
              <a:ext cx="3124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Capitaliser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sur l’exclusivité de la marque distribuée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Uniquement vendue par des distributeurs spécialisés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préalablement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sélectionnés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E8D8E0DB-479D-4D9F-BBC6-23DAE4ED87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97353" y="4845684"/>
            <a:ext cx="2299997" cy="2243324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F1EDB6C7-DE43-495D-760F-BDC68D2D5BDD}"/>
              </a:ext>
            </a:extLst>
          </p:cNvPr>
          <p:cNvGrpSpPr/>
          <p:nvPr/>
        </p:nvGrpSpPr>
        <p:grpSpPr>
          <a:xfrm>
            <a:off x="6686872" y="4521404"/>
            <a:ext cx="3505200" cy="3040980"/>
            <a:chOff x="9711958" y="801330"/>
            <a:chExt cx="3505200" cy="3040980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89965863-DB83-4D3C-B003-8EB27E067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11958" y="801330"/>
              <a:ext cx="3505200" cy="3040980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042E86C-68C0-4FCE-9D86-A04F6B1A8359}"/>
                </a:ext>
              </a:extLst>
            </p:cNvPr>
            <p:cNvSpPr txBox="1"/>
            <p:nvPr/>
          </p:nvSpPr>
          <p:spPr>
            <a:xfrm>
              <a:off x="9803321" y="1629801"/>
              <a:ext cx="335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1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ou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2</a:t>
              </a:r>
            </a:p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distributeur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(s) par zone/pays</a:t>
              </a:r>
            </a:p>
          </p:txBody>
        </p:sp>
      </p:grpSp>
      <p:pic>
        <p:nvPicPr>
          <p:cNvPr id="57" name="Graphique 56">
            <a:extLst>
              <a:ext uri="{FF2B5EF4-FFF2-40B4-BE49-F238E27FC236}">
                <a16:creationId xmlns:a16="http://schemas.microsoft.com/office/drawing/2014/main" id="{3DD30429-48E6-47E3-9A56-D9BF739549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038849" y="8347221"/>
            <a:ext cx="2257147" cy="1980630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01E29344-ECB7-974B-02D3-8E285C3FAA5F}"/>
              </a:ext>
            </a:extLst>
          </p:cNvPr>
          <p:cNvGrpSpPr/>
          <p:nvPr/>
        </p:nvGrpSpPr>
        <p:grpSpPr>
          <a:xfrm>
            <a:off x="12559472" y="7841924"/>
            <a:ext cx="3505200" cy="3040980"/>
            <a:chOff x="12559472" y="7841924"/>
            <a:chExt cx="3505200" cy="3040980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CFC51E7D-615D-4DDC-B419-2B50D5437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59472" y="7841924"/>
              <a:ext cx="3505200" cy="304098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327FE172-949F-42A8-8E26-69720955D3B2}"/>
                </a:ext>
              </a:extLst>
            </p:cNvPr>
            <p:cNvSpPr txBox="1"/>
            <p:nvPr/>
          </p:nvSpPr>
          <p:spPr>
            <a:xfrm>
              <a:off x="12894235" y="8558044"/>
              <a:ext cx="280607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Maintien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d’une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politique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commerciale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durable</a:t>
              </a:r>
              <a:endParaRPr lang="fi-FI" sz="1600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8" name="Graphique 57">
            <a:extLst>
              <a:ext uri="{FF2B5EF4-FFF2-40B4-BE49-F238E27FC236}">
                <a16:creationId xmlns:a16="http://schemas.microsoft.com/office/drawing/2014/main" id="{5BE4B5E9-FB11-4289-890D-D47E75E32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51987" y="8267131"/>
            <a:ext cx="2126374" cy="2190566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EDDB1CC1-2DAE-735B-EE88-C625647F4D28}"/>
              </a:ext>
            </a:extLst>
          </p:cNvPr>
          <p:cNvGrpSpPr/>
          <p:nvPr/>
        </p:nvGrpSpPr>
        <p:grpSpPr>
          <a:xfrm>
            <a:off x="6705385" y="7794989"/>
            <a:ext cx="3505200" cy="3040980"/>
            <a:chOff x="6705385" y="7794989"/>
            <a:chExt cx="3505200" cy="3040980"/>
          </a:xfrm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D9D012E8-2A75-4EC9-AFCA-73CCFCF1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05385" y="7794989"/>
              <a:ext cx="3505200" cy="304098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45F8974-107C-4797-9DB0-6B6331C45201}"/>
                </a:ext>
              </a:extLst>
            </p:cNvPr>
            <p:cNvSpPr txBox="1"/>
            <p:nvPr/>
          </p:nvSpPr>
          <p:spPr>
            <a:xfrm>
              <a:off x="6857785" y="8195632"/>
              <a:ext cx="32385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Maintien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des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marges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pour les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distributeurs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qui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investissent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dans KENNOL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A45DABF-5D57-FAE4-158B-4C67CA73C1FE}"/>
              </a:ext>
            </a:extLst>
          </p:cNvPr>
          <p:cNvGrpSpPr/>
          <p:nvPr/>
        </p:nvGrpSpPr>
        <p:grpSpPr>
          <a:xfrm>
            <a:off x="9630779" y="2835421"/>
            <a:ext cx="3505200" cy="3040980"/>
            <a:chOff x="3761271" y="2865283"/>
            <a:chExt cx="3505200" cy="3040980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85D8F90D-70F7-4290-B83E-4B8EAC11D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1271" y="2865283"/>
              <a:ext cx="3505200" cy="30409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84F484-F532-4B7D-A74A-5FC055C456D6}"/>
                </a:ext>
              </a:extLst>
            </p:cNvPr>
            <p:cNvSpPr/>
            <p:nvPr/>
          </p:nvSpPr>
          <p:spPr>
            <a:xfrm>
              <a:off x="4101757" y="3536938"/>
              <a:ext cx="2808435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2800" dirty="0">
                  <a:latin typeface="Rubik" panose="00000500000000000000" pitchFamily="2" charset="-79"/>
                  <a:cs typeface="Rubik" panose="00000500000000000000" pitchFamily="2" charset="-79"/>
                </a:rPr>
                <a:t>Expansion</a:t>
              </a:r>
            </a:p>
            <a:p>
              <a:pPr algn="ctr"/>
              <a:r>
                <a:rPr lang="fi-FI" sz="2800" dirty="0">
                  <a:latin typeface="Rubik" panose="00000500000000000000" pitchFamily="2" charset="-79"/>
                  <a:cs typeface="Rubik" panose="00000500000000000000" pitchFamily="2" charset="-79"/>
                </a:rPr>
                <a:t>vers le marché Eurasiatique</a:t>
              </a:r>
            </a:p>
            <a:p>
              <a:pPr algn="ctr"/>
              <a:r>
                <a:rPr lang="fi-FI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Kazakhstan, Uzbekistan, Kurdistan...</a:t>
              </a:r>
              <a:endParaRPr lang="en-US" sz="16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60" name="Graphique 59">
            <a:extLst>
              <a:ext uri="{FF2B5EF4-FFF2-40B4-BE49-F238E27FC236}">
                <a16:creationId xmlns:a16="http://schemas.microsoft.com/office/drawing/2014/main" id="{EA7DF216-DEBF-49C4-B157-57E4E2127D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244702" y="4949108"/>
            <a:ext cx="2089723" cy="208972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7D29001-5695-6155-6F67-27AC30FAB0B3}"/>
              </a:ext>
            </a:extLst>
          </p:cNvPr>
          <p:cNvGrpSpPr/>
          <p:nvPr/>
        </p:nvGrpSpPr>
        <p:grpSpPr>
          <a:xfrm>
            <a:off x="12536964" y="4508748"/>
            <a:ext cx="3505200" cy="3040980"/>
            <a:chOff x="12536964" y="4508748"/>
            <a:chExt cx="3505200" cy="3040980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AAC8F234-E074-4161-BFE7-25F03F9C8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36964" y="4508748"/>
              <a:ext cx="3505200" cy="304098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00BB64F-1AD1-4A4F-99DF-9D3EDAF39FD2}"/>
                </a:ext>
              </a:extLst>
            </p:cNvPr>
            <p:cNvSpPr txBox="1"/>
            <p:nvPr/>
          </p:nvSpPr>
          <p:spPr>
            <a:xfrm>
              <a:off x="12719844" y="5022751"/>
              <a:ext cx="3124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Renforcement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continu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du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marché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Européen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et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Asiatique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Marché chinois</a:t>
              </a: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à structurer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33" name="Graphique 32">
            <a:extLst>
              <a:ext uri="{FF2B5EF4-FFF2-40B4-BE49-F238E27FC236}">
                <a16:creationId xmlns:a16="http://schemas.microsoft.com/office/drawing/2014/main" id="{FA76F0D1-DA77-03F6-40DC-A2034C29CAC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06238" y="8408848"/>
            <a:ext cx="26955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1804F-AC25-5B59-4262-08D2F02FD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849D9DD-811D-FC5F-2607-20849F4083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444" y="10041093"/>
            <a:ext cx="2636830" cy="10403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DCEBD-DEFF-55F8-BCCB-0D6CC16C2A88}"/>
              </a:ext>
            </a:extLst>
          </p:cNvPr>
          <p:cNvSpPr/>
          <p:nvPr/>
        </p:nvSpPr>
        <p:spPr>
          <a:xfrm>
            <a:off x="974233" y="1658292"/>
            <a:ext cx="1243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GAMMES KENNOL </a:t>
            </a:r>
            <a:r>
              <a:rPr lang="fr-FR" sz="2399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PETRONAS &amp; KENNOL</a:t>
            </a:r>
            <a:endParaRPr lang="fr-FR" sz="2399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0C272D87-852F-4CD6-8B46-EB9D4BCF0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465" y="1463713"/>
            <a:ext cx="1264507" cy="10970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F4440A0-32D9-2FE7-B023-D964C640B034}"/>
              </a:ext>
            </a:extLst>
          </p:cNvPr>
          <p:cNvSpPr txBox="1"/>
          <p:nvPr/>
        </p:nvSpPr>
        <p:spPr>
          <a:xfrm>
            <a:off x="974233" y="2224152"/>
            <a:ext cx="8915322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99" b="1" dirty="0">
                <a:latin typeface="Rubik" panose="00000500000000000000" pitchFamily="2" charset="-79"/>
                <a:cs typeface="Rubik" panose="00000500000000000000" pitchFamily="2" charset="-79"/>
              </a:rPr>
              <a:t>HUILES MOTEUR : </a:t>
            </a:r>
            <a:r>
              <a:rPr lang="en-US" sz="2399" b="1" dirty="0" err="1">
                <a:latin typeface="Rubik" panose="00000500000000000000" pitchFamily="2" charset="-79"/>
                <a:cs typeface="Rubik" panose="00000500000000000000" pitchFamily="2" charset="-79"/>
              </a:rPr>
              <a:t>Gamme</a:t>
            </a:r>
            <a:r>
              <a:rPr lang="en-US" sz="2399" b="1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399" b="1" dirty="0" err="1">
                <a:latin typeface="Rubik" panose="00000500000000000000" pitchFamily="2" charset="-79"/>
                <a:cs typeface="Rubik" panose="00000500000000000000" pitchFamily="2" charset="-79"/>
              </a:rPr>
              <a:t>Ciblée</a:t>
            </a:r>
            <a:r>
              <a:rPr lang="en-US" sz="2399" b="1" dirty="0">
                <a:latin typeface="Rubik" panose="00000500000000000000" pitchFamily="2" charset="-79"/>
                <a:cs typeface="Rubik" panose="00000500000000000000" pitchFamily="2" charset="-79"/>
              </a:rPr>
              <a:t> VL</a:t>
            </a:r>
          </a:p>
        </p:txBody>
      </p:sp>
      <p:pic>
        <p:nvPicPr>
          <p:cNvPr id="8" name="Image 7" descr="Une image contenant texte, capture d’écran, Téléphone mobile&#10;&#10;Description générée automatiquement">
            <a:extLst>
              <a:ext uri="{FF2B5EF4-FFF2-40B4-BE49-F238E27FC236}">
                <a16:creationId xmlns:a16="http://schemas.microsoft.com/office/drawing/2014/main" id="{3C8F00F2-5ED0-ECDC-6F71-C0FEC2CC90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736" y="3929016"/>
            <a:ext cx="10427127" cy="5865258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B0984AB4-C1D3-43AA-1C4B-F4B570ED8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273043"/>
              </p:ext>
            </p:extLst>
          </p:nvPr>
        </p:nvGraphicFramePr>
        <p:xfrm>
          <a:off x="1061244" y="3125920"/>
          <a:ext cx="7556636" cy="69151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4035">
                  <a:extLst>
                    <a:ext uri="{9D8B030D-6E8A-4147-A177-3AD203B41FA5}">
                      <a16:colId xmlns:a16="http://schemas.microsoft.com/office/drawing/2014/main" val="4100082668"/>
                    </a:ext>
                  </a:extLst>
                </a:gridCol>
                <a:gridCol w="3172601">
                  <a:extLst>
                    <a:ext uri="{9D8B030D-6E8A-4147-A177-3AD203B41FA5}">
                      <a16:colId xmlns:a16="http://schemas.microsoft.com/office/drawing/2014/main" val="3061442447"/>
                    </a:ext>
                  </a:extLst>
                </a:gridCol>
              </a:tblGrid>
              <a:tr h="13739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10W40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API SN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ACEA A3/B4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VW 501.01 / 505.00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RENAULT RN0700 / RN0710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PSA B71 2300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MB 229.3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FCA 955535-D2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FCA 955535-G2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172228"/>
                  </a:ext>
                </a:extLst>
              </a:tr>
              <a:tr h="38889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0W30 C2 2312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ACEA C2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PSA B71 2312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2320837"/>
                  </a:ext>
                </a:extLst>
              </a:tr>
              <a:tr h="34348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0W20  2010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•PSA B71 2010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</a:t>
                      </a:r>
                      <a:r>
                        <a:rPr lang="fr-FR" sz="1100" u="none" strike="noStrike" dirty="0" err="1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Stellantis</a:t>
                      </a: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 FPW9.55535/0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3472100"/>
                  </a:ext>
                </a:extLst>
              </a:tr>
              <a:tr h="8587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5W40 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ACEA A3/B4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API SP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VW 502.00/505.00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PSA 2296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RN 0700/0710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72460"/>
                  </a:ext>
                </a:extLst>
              </a:tr>
              <a:tr h="6869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5W30 A5/B5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API SN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ACEA A5/B5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Ford WSS-M2C913-C, WSS-M2C913-D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Renault RN0700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856528"/>
                  </a:ext>
                </a:extLst>
              </a:tr>
              <a:tr h="6869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5W40 C3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API SN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ACEA C3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VW 505.00 / 505.01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MB 229.51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388866"/>
                  </a:ext>
                </a:extLst>
              </a:tr>
              <a:tr h="8587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5W30 C2/C3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API SP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ACEA C2, C3• PSA B71 2290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Renault RN17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MB 229.51-229.52-226.52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FCA 955535-S1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1324004"/>
                  </a:ext>
                </a:extLst>
              </a:tr>
              <a:tr h="6869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5W30 C4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ACEA C4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Renault RN0720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MB 226.51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FCA 955535-S4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629635"/>
                  </a:ext>
                </a:extLst>
              </a:tr>
              <a:tr h="10304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PETRONAS SYNTIUM KENNOL 5W30  504/507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API SP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ACEA C3 VW 504.00/507.00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MB 229.51, MB 229.52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Porsche C30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BMW LL-04</a:t>
                      </a:r>
                      <a:b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</a:br>
                      <a:r>
                        <a:rPr lang="fr-FR" sz="1100" u="none" strike="noStrike" dirty="0">
                          <a:solidFill>
                            <a:schemeClr val="tx1"/>
                          </a:solidFill>
                          <a:effectLst/>
                          <a:latin typeface="Rubik" panose="00000500000000000000" pitchFamily="2" charset="-79"/>
                          <a:cs typeface="Rubik" panose="00000500000000000000" pitchFamily="2" charset="-79"/>
                        </a:rPr>
                        <a:t>• FCA 955535-S3</a:t>
                      </a:r>
                      <a:endParaRPr lang="fr-FR" sz="1100" b="0" i="0" u="none" strike="noStrike" dirty="0">
                        <a:solidFill>
                          <a:schemeClr val="tx1"/>
                        </a:solidFill>
                        <a:effectLst/>
                        <a:latin typeface="Rubik" panose="00000500000000000000" pitchFamily="2" charset="-79"/>
                        <a:cs typeface="Rubik" panose="00000500000000000000" pitchFamily="2" charset="-79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809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706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F33EB-1675-ED14-BBA8-F8EF66583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AA1AEAC-DC92-CCAC-BF82-A1EA0951C6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444" y="10041093"/>
            <a:ext cx="2636830" cy="10403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1ED59C-5B61-3539-6413-0398EBD32A8C}"/>
              </a:ext>
            </a:extLst>
          </p:cNvPr>
          <p:cNvSpPr/>
          <p:nvPr/>
        </p:nvSpPr>
        <p:spPr>
          <a:xfrm>
            <a:off x="974233" y="1658292"/>
            <a:ext cx="1243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solidFill>
                  <a:srgbClr val="FFFFFF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STRATÉGIE </a:t>
            </a:r>
            <a:r>
              <a:rPr lang="fr-FR" sz="2399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LE PARTENARIAT PETRONAS &amp; KENNOL</a:t>
            </a:r>
            <a:endParaRPr lang="fr-FR" sz="2399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29049A60-63C2-B31B-DFEE-891CBC303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465" y="1463713"/>
            <a:ext cx="1264507" cy="10970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F758EDD-73DA-D309-1566-80823D88C105}"/>
              </a:ext>
            </a:extLst>
          </p:cNvPr>
          <p:cNvSpPr txBox="1"/>
          <p:nvPr/>
        </p:nvSpPr>
        <p:spPr>
          <a:xfrm>
            <a:off x="762470" y="2688121"/>
            <a:ext cx="12570748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4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Le Co-branding PETRONAS : Un partenariat de licence </a:t>
            </a:r>
          </a:p>
          <a:p>
            <a:pPr marL="742961" lvl="1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Marché VL : gamme ciblée et </a:t>
            </a:r>
            <a:r>
              <a:rPr lang="fr-FR" sz="2500" b="1" u="sng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bien positionnée</a:t>
            </a:r>
            <a:r>
              <a:rPr lang="fr-FR" sz="2500" b="1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en tarifs vs marques Pétrolières  (environ </a:t>
            </a:r>
            <a:r>
              <a:rPr lang="fr-FR" sz="2500" dirty="0">
                <a:solidFill>
                  <a:srgbClr val="00B05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-10%</a:t>
            </a: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)</a:t>
            </a:r>
          </a:p>
          <a:p>
            <a:pPr marL="742961" lvl="1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KENNOL assure le conditionnement, la distribution et la politique commerciale du co-branding PETRONAS </a:t>
            </a:r>
            <a:r>
              <a:rPr lang="fr-FR" sz="2500" dirty="0" err="1">
                <a:latin typeface="Rubik" panose="00000500000000000000" pitchFamily="2" charset="-79"/>
                <a:cs typeface="Rubik" panose="00000500000000000000" pitchFamily="2" charset="-79"/>
              </a:rPr>
              <a:t>Syntium</a:t>
            </a: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 KENNOL</a:t>
            </a:r>
          </a:p>
          <a:p>
            <a:pPr marL="742961" lvl="1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Formulations PETRONAS</a:t>
            </a:r>
          </a:p>
          <a:p>
            <a:pPr marL="742961" lvl="1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Packaging KENNOL</a:t>
            </a:r>
          </a:p>
          <a:p>
            <a:pPr marL="742961" lvl="1" indent="-285754">
              <a:buFont typeface="Wingdings" pitchFamily="2" charset="2"/>
              <a:buChar char="Ø"/>
            </a:pPr>
            <a:endParaRPr lang="fr-FR" sz="25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4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Complémentarité avec KENNOL (gamme exhaustive)</a:t>
            </a:r>
          </a:p>
          <a:p>
            <a:pPr marL="742961" lvl="1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KENNOL se situe entre </a:t>
            </a:r>
            <a:r>
              <a:rPr lang="fr-FR" sz="2500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8 et 12% moins cher </a:t>
            </a: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que PETRONAS </a:t>
            </a:r>
            <a:r>
              <a:rPr lang="fr-FR" sz="2500" dirty="0" err="1">
                <a:latin typeface="Rubik" panose="00000500000000000000" pitchFamily="2" charset="-79"/>
                <a:cs typeface="Rubik" panose="00000500000000000000" pitchFamily="2" charset="-79"/>
              </a:rPr>
              <a:t>Syntium</a:t>
            </a: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 KENNOL</a:t>
            </a:r>
          </a:p>
          <a:p>
            <a:pPr marL="742961" lvl="1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Intérêt pour les distributeurs d’avoir un seul fournisseur pour couvrir 3 segments : </a:t>
            </a:r>
          </a:p>
          <a:p>
            <a:pPr marL="1200167" lvl="2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La MDD (le cas échéant)</a:t>
            </a:r>
          </a:p>
          <a:p>
            <a:pPr marL="1200167" lvl="2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Le premium (KENNOL)</a:t>
            </a:r>
          </a:p>
          <a:p>
            <a:pPr marL="1200167" lvl="2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Le segment Pétrolier avec la gamme PETRONAS </a:t>
            </a:r>
            <a:r>
              <a:rPr lang="fr-FR" sz="2500" dirty="0" err="1">
                <a:latin typeface="Rubik" panose="00000500000000000000" pitchFamily="2" charset="-79"/>
                <a:cs typeface="Rubik" panose="00000500000000000000" pitchFamily="2" charset="-79"/>
              </a:rPr>
              <a:t>Syntium</a:t>
            </a: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 KENNOL</a:t>
            </a:r>
          </a:p>
          <a:p>
            <a:pPr marL="285754" indent="-285754">
              <a:buFont typeface="Wingdings" pitchFamily="2" charset="2"/>
              <a:buChar char="Ø"/>
            </a:pPr>
            <a:endParaRPr lang="fr-FR" sz="25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4" indent="-285754">
              <a:buFont typeface="Wingdings" pitchFamily="2" charset="2"/>
              <a:buChar char="Ø"/>
            </a:pP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Logistique commune, interlocuteurs commerciaux, techniques et ADV communs</a:t>
            </a:r>
          </a:p>
        </p:txBody>
      </p:sp>
      <p:pic>
        <p:nvPicPr>
          <p:cNvPr id="10" name="Image 9" descr="Une image contenant texte, capture d’écran, Téléphone mobile&#10;&#10;Description générée automatiquement">
            <a:extLst>
              <a:ext uri="{FF2B5EF4-FFF2-40B4-BE49-F238E27FC236}">
                <a16:creationId xmlns:a16="http://schemas.microsoft.com/office/drawing/2014/main" id="{65FD341C-0BA0-5C4D-3E8D-FD194B8E7F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031" y="4363335"/>
            <a:ext cx="7307943" cy="411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0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3FDBF-E4B1-88B3-F856-F1D13B6EE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EA646FA-9501-EB75-E4D6-ADBE5C4816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444" y="10041093"/>
            <a:ext cx="2636830" cy="1040310"/>
          </a:xfrm>
          <a:prstGeom prst="rect">
            <a:avLst/>
          </a:prstGeom>
        </p:spPr>
      </p:pic>
      <p:cxnSp>
        <p:nvCxnSpPr>
          <p:cNvPr id="3" name="Straight Connector 133">
            <a:extLst>
              <a:ext uri="{FF2B5EF4-FFF2-40B4-BE49-F238E27FC236}">
                <a16:creationId xmlns:a16="http://schemas.microsoft.com/office/drawing/2014/main" id="{644134A2-E8E5-3BD6-75E5-17DE346DCC62}"/>
              </a:ext>
            </a:extLst>
          </p:cNvPr>
          <p:cNvCxnSpPr>
            <a:cxnSpLocks/>
          </p:cNvCxnSpPr>
          <p:nvPr/>
        </p:nvCxnSpPr>
        <p:spPr>
          <a:xfrm>
            <a:off x="8590831" y="6536512"/>
            <a:ext cx="0" cy="919336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que 4">
            <a:extLst>
              <a:ext uri="{FF2B5EF4-FFF2-40B4-BE49-F238E27FC236}">
                <a16:creationId xmlns:a16="http://schemas.microsoft.com/office/drawing/2014/main" id="{3A20F5D9-B6B6-1087-EC4D-93C0C9671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7403" y="5671391"/>
            <a:ext cx="2533888" cy="927032"/>
          </a:xfrm>
          <a:prstGeom prst="rect">
            <a:avLst/>
          </a:prstGeom>
        </p:spPr>
      </p:pic>
      <p:cxnSp>
        <p:nvCxnSpPr>
          <p:cNvPr id="6" name="Straight Connector 133">
            <a:extLst>
              <a:ext uri="{FF2B5EF4-FFF2-40B4-BE49-F238E27FC236}">
                <a16:creationId xmlns:a16="http://schemas.microsoft.com/office/drawing/2014/main" id="{43498882-8617-4F22-693F-7E39910F47BF}"/>
              </a:ext>
            </a:extLst>
          </p:cNvPr>
          <p:cNvCxnSpPr>
            <a:cxnSpLocks/>
            <a:endCxn id="48" idx="2"/>
          </p:cNvCxnSpPr>
          <p:nvPr/>
        </p:nvCxnSpPr>
        <p:spPr>
          <a:xfrm flipV="1">
            <a:off x="11152771" y="3133775"/>
            <a:ext cx="0" cy="2564191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3">
            <a:extLst>
              <a:ext uri="{FF2B5EF4-FFF2-40B4-BE49-F238E27FC236}">
                <a16:creationId xmlns:a16="http://schemas.microsoft.com/office/drawing/2014/main" id="{8E457D09-1E98-D44B-AA9E-8B2528303D72}"/>
              </a:ext>
            </a:extLst>
          </p:cNvPr>
          <p:cNvCxnSpPr>
            <a:cxnSpLocks/>
          </p:cNvCxnSpPr>
          <p:nvPr/>
        </p:nvCxnSpPr>
        <p:spPr>
          <a:xfrm>
            <a:off x="13654450" y="6543234"/>
            <a:ext cx="0" cy="919336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33">
            <a:extLst>
              <a:ext uri="{FF2B5EF4-FFF2-40B4-BE49-F238E27FC236}">
                <a16:creationId xmlns:a16="http://schemas.microsoft.com/office/drawing/2014/main" id="{5C4F9696-2621-5EC9-7BB2-A8986E7BEDFC}"/>
              </a:ext>
            </a:extLst>
          </p:cNvPr>
          <p:cNvCxnSpPr>
            <a:cxnSpLocks/>
          </p:cNvCxnSpPr>
          <p:nvPr/>
        </p:nvCxnSpPr>
        <p:spPr>
          <a:xfrm>
            <a:off x="3704605" y="6543234"/>
            <a:ext cx="0" cy="919336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33">
            <a:extLst>
              <a:ext uri="{FF2B5EF4-FFF2-40B4-BE49-F238E27FC236}">
                <a16:creationId xmlns:a16="http://schemas.microsoft.com/office/drawing/2014/main" id="{4F7797D4-CE3C-1A79-9811-75FDA8385663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1178654" y="3090238"/>
            <a:ext cx="0" cy="2564191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3">
            <a:extLst>
              <a:ext uri="{FF2B5EF4-FFF2-40B4-BE49-F238E27FC236}">
                <a16:creationId xmlns:a16="http://schemas.microsoft.com/office/drawing/2014/main" id="{E7A2DFD5-0B2C-2046-CC70-79AA3B0211B3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108326" y="3134323"/>
            <a:ext cx="0" cy="2564191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3">
            <a:extLst>
              <a:ext uri="{FF2B5EF4-FFF2-40B4-BE49-F238E27FC236}">
                <a16:creationId xmlns:a16="http://schemas.microsoft.com/office/drawing/2014/main" id="{BC6B6562-A812-48FF-284F-D990AE4BCDC2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16099543" y="3163132"/>
            <a:ext cx="0" cy="2564191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que 14">
            <a:extLst>
              <a:ext uri="{FF2B5EF4-FFF2-40B4-BE49-F238E27FC236}">
                <a16:creationId xmlns:a16="http://schemas.microsoft.com/office/drawing/2014/main" id="{81F9333B-5715-F884-FC1E-87C419009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3426692" y="7350986"/>
            <a:ext cx="455515" cy="392686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1778DE0E-5FD5-B3E1-D4EE-70E1EC965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8363073" y="7344264"/>
            <a:ext cx="455515" cy="392686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4DCEC9D9-A9FB-6C5E-8063-B132AC6161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39162" y="5654430"/>
            <a:ext cx="2533888" cy="927032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9FB4D83C-0657-A207-6A17-75DACBC95C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29184" y="5654430"/>
            <a:ext cx="2533888" cy="927032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CB4C8FE3-3A64-4827-5630-10DF9A4BF5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09230" y="5654430"/>
            <a:ext cx="2533888" cy="927032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DFD1D33F-2FF6-B0CD-BBF2-EB218D4EB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299252" y="5654430"/>
            <a:ext cx="2533888" cy="927032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FFD7FB45-95E9-6D60-5F7E-66EA9B4457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789272" y="5654430"/>
            <a:ext cx="2533888" cy="927032"/>
          </a:xfrm>
          <a:prstGeom prst="rect">
            <a:avLst/>
          </a:prstGeom>
        </p:spPr>
      </p:pic>
      <p:sp>
        <p:nvSpPr>
          <p:cNvPr id="22" name="object 3">
            <a:extLst>
              <a:ext uri="{FF2B5EF4-FFF2-40B4-BE49-F238E27FC236}">
                <a16:creationId xmlns:a16="http://schemas.microsoft.com/office/drawing/2014/main" id="{7349ADD8-C4C3-ADBD-608A-545BA00D531C}"/>
              </a:ext>
            </a:extLst>
          </p:cNvPr>
          <p:cNvSpPr txBox="1"/>
          <p:nvPr/>
        </p:nvSpPr>
        <p:spPr>
          <a:xfrm>
            <a:off x="11562424" y="2779175"/>
            <a:ext cx="3719152" cy="1573765"/>
          </a:xfrm>
          <a:prstGeom prst="rect">
            <a:avLst/>
          </a:prstGeom>
        </p:spPr>
        <p:txBody>
          <a:bodyPr vert="horz" wrap="square" lIns="0" tIns="6351" rIns="0" bIns="0" rtlCol="0">
            <a:spAutoFit/>
          </a:bodyPr>
          <a:lstStyle/>
          <a:p>
            <a:pPr marL="12700" marR="5081">
              <a:lnSpc>
                <a:spcPts val="2144"/>
              </a:lnSpc>
              <a:spcBef>
                <a:spcPts val="49"/>
              </a:spcBef>
              <a:spcAft>
                <a:spcPts val="989"/>
              </a:spcAft>
            </a:pPr>
            <a:r>
              <a:rPr lang="en-GB" sz="2309" b="1" dirty="0">
                <a:solidFill>
                  <a:srgbClr val="E1251B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  <a:endParaRPr lang="en-GB" sz="2309" b="1" spc="5" dirty="0">
              <a:latin typeface="Museo Sans 700" panose="02000000000000000000" pitchFamily="2" charset="77"/>
              <a:cs typeface="Calibri"/>
            </a:endParaRPr>
          </a:p>
          <a:p>
            <a:pPr marL="15708" marR="6285">
              <a:spcBef>
                <a:spcPts val="825"/>
              </a:spcBef>
              <a:tabLst>
                <a:tab pos="115452" algn="l"/>
              </a:tabLst>
            </a:pP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Premier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fournisseur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lubrifiants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pour Mercedes Benz</a:t>
            </a:r>
          </a:p>
          <a:p>
            <a:pPr marL="15708" marR="6285">
              <a:spcBef>
                <a:spcPts val="825"/>
              </a:spcBef>
              <a:tabLst>
                <a:tab pos="115452" algn="l"/>
              </a:tabLst>
            </a:pPr>
            <a:r>
              <a:rPr lang="en-GB" sz="1567" spc="-7" dirty="0">
                <a:latin typeface="Rubik" panose="00000500000000000000" pitchFamily="2" charset="-79"/>
                <a:cs typeface="Rubik" panose="00000500000000000000" pitchFamily="2" charset="-79"/>
              </a:rPr>
              <a:t>Inauguration de deux centres de R&amp;T à Turin et au </a:t>
            </a:r>
            <a:r>
              <a:rPr lang="en-GB" sz="1567" spc="-7" dirty="0" err="1">
                <a:latin typeface="Rubik" panose="00000500000000000000" pitchFamily="2" charset="-79"/>
                <a:cs typeface="Rubik" panose="00000500000000000000" pitchFamily="2" charset="-79"/>
              </a:rPr>
              <a:t>Brésil</a:t>
            </a:r>
            <a:endParaRPr lang="en-GB" sz="1567" spc="-7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C284CFFB-FD0F-C8EE-8D6E-A9B582F02F39}"/>
              </a:ext>
            </a:extLst>
          </p:cNvPr>
          <p:cNvSpPr txBox="1"/>
          <p:nvPr/>
        </p:nvSpPr>
        <p:spPr>
          <a:xfrm>
            <a:off x="1593785" y="2773030"/>
            <a:ext cx="4321841" cy="2032930"/>
          </a:xfrm>
          <a:prstGeom prst="rect">
            <a:avLst/>
          </a:prstGeom>
          <a:ln>
            <a:noFill/>
          </a:ln>
        </p:spPr>
        <p:txBody>
          <a:bodyPr vert="horz" wrap="square" lIns="0" tIns="6351" rIns="0" bIns="0" rtlCol="0">
            <a:spAutoFit/>
          </a:bodyPr>
          <a:lstStyle/>
          <a:p>
            <a:pPr marL="12700" marR="5081">
              <a:lnSpc>
                <a:spcPts val="2144"/>
              </a:lnSpc>
              <a:spcBef>
                <a:spcPts val="49"/>
              </a:spcBef>
              <a:spcAft>
                <a:spcPts val="989"/>
              </a:spcAft>
            </a:pPr>
            <a:r>
              <a:rPr lang="en-GB" sz="2309" b="1" dirty="0">
                <a:solidFill>
                  <a:srgbClr val="E1251B"/>
                </a:solidFill>
                <a:latin typeface="Rubik" panose="00000500000000000000" pitchFamily="2" charset="-79"/>
                <a:ea typeface="Verdana" panose="020B0604030504040204" pitchFamily="34" charset="0"/>
                <a:cs typeface="Rubik" panose="00000500000000000000" pitchFamily="2" charset="-79"/>
              </a:rPr>
              <a:t>2008</a:t>
            </a:r>
            <a:endParaRPr lang="en-GB" sz="2309" b="1" spc="5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2700" marR="5081">
              <a:spcBef>
                <a:spcPts val="49"/>
              </a:spcBef>
              <a:spcAft>
                <a:spcPts val="989"/>
              </a:spcAft>
            </a:pPr>
            <a:r>
              <a:rPr lang="fr-FR" sz="1567" spc="5" dirty="0">
                <a:latin typeface="Rubik" panose="00000500000000000000" pitchFamily="2" charset="-79"/>
                <a:cs typeface="Rubik" panose="00000500000000000000" pitchFamily="2" charset="-79"/>
              </a:rPr>
              <a:t>PLI est le fruit de la fusion de Fiat </a:t>
            </a:r>
            <a:r>
              <a:rPr lang="fr-FR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Lubricanti</a:t>
            </a:r>
            <a:r>
              <a:rPr lang="fr-FR" sz="1567" spc="5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fr-FR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Selenia</a:t>
            </a:r>
            <a:r>
              <a:rPr lang="fr-FR" sz="1567" spc="5" dirty="0">
                <a:latin typeface="Rubik" panose="00000500000000000000" pitchFamily="2" charset="-79"/>
                <a:cs typeface="Rubik" panose="00000500000000000000" pitchFamily="2" charset="-79"/>
              </a:rPr>
              <a:t> et de </a:t>
            </a:r>
            <a:r>
              <a:rPr lang="fr-FR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Petronas</a:t>
            </a:r>
            <a:r>
              <a:rPr lang="fr-FR" sz="1567" spc="5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fr-FR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Lubricants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2065">
              <a:spcBef>
                <a:spcPts val="125"/>
              </a:spcBef>
              <a:spcAft>
                <a:spcPts val="989"/>
              </a:spcAft>
              <a:tabLst>
                <a:tab pos="127642" algn="l"/>
              </a:tabLst>
            </a:pPr>
            <a:r>
              <a:rPr lang="en-GB" sz="1567" spc="-49" dirty="0">
                <a:latin typeface="Rubik" panose="00000500000000000000" pitchFamily="2" charset="-79"/>
                <a:cs typeface="Rubik" panose="00000500000000000000" pitchFamily="2" charset="-79"/>
              </a:rPr>
              <a:t>TOP 20 sur le </a:t>
            </a:r>
            <a:r>
              <a:rPr lang="en-GB" sz="1567" spc="-49" dirty="0" err="1">
                <a:latin typeface="Rubik" panose="00000500000000000000" pitchFamily="2" charset="-79"/>
                <a:cs typeface="Rubik" panose="00000500000000000000" pitchFamily="2" charset="-79"/>
              </a:rPr>
              <a:t>secteur</a:t>
            </a:r>
            <a:r>
              <a:rPr lang="en-GB" sz="1567" spc="-49" dirty="0">
                <a:latin typeface="Rubik" panose="00000500000000000000" pitchFamily="2" charset="-79"/>
                <a:cs typeface="Rubik" panose="00000500000000000000" pitchFamily="2" charset="-79"/>
              </a:rPr>
              <a:t> des </a:t>
            </a:r>
            <a:r>
              <a:rPr lang="en-GB" sz="1567" spc="-49" dirty="0" err="1">
                <a:latin typeface="Rubik" panose="00000500000000000000" pitchFamily="2" charset="-79"/>
                <a:cs typeface="Rubik" panose="00000500000000000000" pitchFamily="2" charset="-79"/>
              </a:rPr>
              <a:t>lubrifiants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2065">
              <a:spcBef>
                <a:spcPts val="74"/>
              </a:spcBef>
              <a:spcAft>
                <a:spcPts val="989"/>
              </a:spcAft>
              <a:tabLst>
                <a:tab pos="127642" algn="l"/>
              </a:tabLst>
            </a:pPr>
            <a:r>
              <a:rPr lang="en-GB" sz="1567" spc="25" dirty="0">
                <a:latin typeface="Rubik" panose="00000500000000000000" pitchFamily="2" charset="-79"/>
                <a:cs typeface="Rubik" panose="00000500000000000000" pitchFamily="2" charset="-79"/>
              </a:rPr>
              <a:t>650 </a:t>
            </a:r>
            <a:r>
              <a:rPr lang="en-GB" sz="1567" spc="20" dirty="0">
                <a:latin typeface="Rubik" panose="00000500000000000000" pitchFamily="2" charset="-79"/>
                <a:cs typeface="Rubik" panose="00000500000000000000" pitchFamily="2" charset="-79"/>
              </a:rPr>
              <a:t>millions </a:t>
            </a:r>
            <a:r>
              <a:rPr lang="en-GB" sz="1567" spc="5" dirty="0">
                <a:latin typeface="Rubik" panose="00000500000000000000" pitchFamily="2" charset="-79"/>
                <a:cs typeface="Rubik" panose="00000500000000000000" pitchFamily="2" charset="-79"/>
              </a:rPr>
              <a:t>de litres </a:t>
            </a:r>
            <a:r>
              <a:rPr lang="en-GB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vendus</a:t>
            </a:r>
            <a:endParaRPr lang="en-GB" sz="1567" spc="5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2065">
              <a:spcBef>
                <a:spcPts val="74"/>
              </a:spcBef>
              <a:spcAft>
                <a:spcPts val="989"/>
              </a:spcAft>
              <a:tabLst>
                <a:tab pos="127642" algn="l"/>
              </a:tabLst>
            </a:pPr>
            <a:r>
              <a:rPr lang="en-GB" sz="1567" spc="5" dirty="0">
                <a:latin typeface="Rubik" panose="00000500000000000000" pitchFamily="2" charset="-79"/>
                <a:cs typeface="Rubik" panose="00000500000000000000" pitchFamily="2" charset="-79"/>
              </a:rPr>
              <a:t>FL Selenia a </a:t>
            </a:r>
            <a:r>
              <a:rPr lang="en-GB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été</a:t>
            </a:r>
            <a:r>
              <a:rPr lang="en-GB" sz="1567" spc="5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créée</a:t>
            </a:r>
            <a:r>
              <a:rPr lang="en-GB" sz="1567" spc="5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en</a:t>
            </a:r>
            <a:r>
              <a:rPr lang="en-GB" sz="1567" spc="5" dirty="0">
                <a:latin typeface="Rubik" panose="00000500000000000000" pitchFamily="2" charset="-79"/>
                <a:cs typeface="Rubik" panose="00000500000000000000" pitchFamily="2" charset="-79"/>
              </a:rPr>
              <a:t> 1912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4" name="object 33">
            <a:extLst>
              <a:ext uri="{FF2B5EF4-FFF2-40B4-BE49-F238E27FC236}">
                <a16:creationId xmlns:a16="http://schemas.microsoft.com/office/drawing/2014/main" id="{21F9C92A-68C6-9B71-440E-A15A53F1DB43}"/>
              </a:ext>
            </a:extLst>
          </p:cNvPr>
          <p:cNvSpPr/>
          <p:nvPr/>
        </p:nvSpPr>
        <p:spPr>
          <a:xfrm>
            <a:off x="4558579" y="8960569"/>
            <a:ext cx="380936" cy="390460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latin typeface="Museo Sans 300" panose="02000000000000000000" pitchFamily="2" charset="77"/>
            </a:endParaRP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485DE53E-0267-BB3B-EEE6-8C7A20920BDA}"/>
              </a:ext>
            </a:extLst>
          </p:cNvPr>
          <p:cNvSpPr txBox="1"/>
          <p:nvPr/>
        </p:nvSpPr>
        <p:spPr>
          <a:xfrm>
            <a:off x="4074932" y="7455849"/>
            <a:ext cx="3221550" cy="1323697"/>
          </a:xfrm>
          <a:prstGeom prst="rect">
            <a:avLst/>
          </a:prstGeom>
        </p:spPr>
        <p:txBody>
          <a:bodyPr vert="horz" wrap="square" lIns="0" tIns="6351" rIns="0" bIns="0" rtlCol="0">
            <a:spAutoFit/>
          </a:bodyPr>
          <a:lstStyle/>
          <a:p>
            <a:pPr marL="12700" marR="5081">
              <a:lnSpc>
                <a:spcPts val="2144"/>
              </a:lnSpc>
              <a:spcBef>
                <a:spcPts val="49"/>
              </a:spcBef>
              <a:spcAft>
                <a:spcPts val="989"/>
              </a:spcAft>
            </a:pPr>
            <a:r>
              <a:rPr lang="en-GB" sz="2309" b="1" dirty="0">
                <a:solidFill>
                  <a:srgbClr val="595959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GB" sz="2309" b="1" spc="5" dirty="0">
              <a:latin typeface="Museo Sans 700" panose="02000000000000000000" pitchFamily="2" charset="77"/>
              <a:cs typeface="Calibri"/>
            </a:endParaRPr>
          </a:p>
          <a:p>
            <a:pPr marL="12700" marR="5081">
              <a:lnSpc>
                <a:spcPts val="2144"/>
              </a:lnSpc>
              <a:spcBef>
                <a:spcPts val="49"/>
              </a:spcBef>
              <a:spcAft>
                <a:spcPts val="989"/>
              </a:spcAft>
            </a:pPr>
            <a:r>
              <a:rPr lang="fr-FR" sz="1567" spc="5" dirty="0">
                <a:latin typeface="Rubik" panose="00000500000000000000" pitchFamily="2" charset="-79"/>
                <a:cs typeface="Rubik" panose="00000500000000000000" pitchFamily="2" charset="-79"/>
              </a:rPr>
              <a:t>Implantation en Chine 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2700" marR="5081">
              <a:lnSpc>
                <a:spcPts val="2144"/>
              </a:lnSpc>
              <a:spcBef>
                <a:spcPts val="49"/>
              </a:spcBef>
              <a:spcAft>
                <a:spcPts val="989"/>
              </a:spcAft>
            </a:pP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Premier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partenariat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avec Mercedes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en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Thailande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ADBDE305-F9FD-88FF-AE4C-75874A2DF115}"/>
              </a:ext>
            </a:extLst>
          </p:cNvPr>
          <p:cNvSpPr txBox="1"/>
          <p:nvPr/>
        </p:nvSpPr>
        <p:spPr>
          <a:xfrm>
            <a:off x="6525700" y="2808782"/>
            <a:ext cx="4373079" cy="2004781"/>
          </a:xfrm>
          <a:prstGeom prst="rect">
            <a:avLst/>
          </a:prstGeom>
        </p:spPr>
        <p:txBody>
          <a:bodyPr vert="horz" wrap="square" lIns="0" tIns="6351" rIns="0" bIns="0" rtlCol="0">
            <a:spAutoFit/>
          </a:bodyPr>
          <a:lstStyle/>
          <a:p>
            <a:pPr marL="12700" marR="5081">
              <a:lnSpc>
                <a:spcPts val="2144"/>
              </a:lnSpc>
              <a:spcBef>
                <a:spcPts val="49"/>
              </a:spcBef>
              <a:spcAft>
                <a:spcPts val="989"/>
              </a:spcAft>
            </a:pPr>
            <a:r>
              <a:rPr lang="en-GB" sz="2309" b="1" dirty="0">
                <a:solidFill>
                  <a:srgbClr val="A6A6A6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2011-14</a:t>
            </a:r>
            <a:endParaRPr lang="en-GB" sz="2309" b="1" spc="5" dirty="0">
              <a:solidFill>
                <a:srgbClr val="A6A6A6"/>
              </a:solidFill>
              <a:latin typeface="Museo Sans 700" panose="02000000000000000000" pitchFamily="2" charset="77"/>
              <a:cs typeface="Calibri"/>
            </a:endParaRPr>
          </a:p>
          <a:p>
            <a:pPr marL="12063">
              <a:spcBef>
                <a:spcPts val="125"/>
              </a:spcBef>
              <a:spcAft>
                <a:spcPts val="989"/>
              </a:spcAft>
              <a:tabLst>
                <a:tab pos="127007" algn="l"/>
              </a:tabLst>
            </a:pPr>
            <a:r>
              <a:rPr lang="fr-FR" sz="1567" spc="5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PLI conclut des accords avec le principaux constructeurs (MB, VW, TATA, BMW, Alfa Romeo, CNH et IVECO)
PLI a investi dans l’agrandissement de son usine de lubrifiants et de son laboratoire au Brésil</a:t>
            </a:r>
            <a:endParaRPr lang="en-GB" sz="1567" dirty="0">
              <a:solidFill>
                <a:srgbClr val="FFFFFF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0E4B1668-1889-145D-49F5-FF461154EFEC}"/>
              </a:ext>
            </a:extLst>
          </p:cNvPr>
          <p:cNvSpPr txBox="1"/>
          <p:nvPr/>
        </p:nvSpPr>
        <p:spPr>
          <a:xfrm>
            <a:off x="9046346" y="7408118"/>
            <a:ext cx="3898187" cy="1643592"/>
          </a:xfrm>
          <a:prstGeom prst="rect">
            <a:avLst/>
          </a:prstGeom>
        </p:spPr>
        <p:txBody>
          <a:bodyPr vert="horz" wrap="square" lIns="0" tIns="6351" rIns="0" bIns="0" rtlCol="0">
            <a:spAutoFit/>
          </a:bodyPr>
          <a:lstStyle/>
          <a:p>
            <a:pPr marL="12700" marR="5081">
              <a:lnSpc>
                <a:spcPts val="2144"/>
              </a:lnSpc>
              <a:spcBef>
                <a:spcPts val="49"/>
              </a:spcBef>
              <a:spcAft>
                <a:spcPts val="989"/>
              </a:spcAft>
            </a:pPr>
            <a:r>
              <a:rPr lang="en-GB" sz="2309" b="1" dirty="0"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2015-17</a:t>
            </a:r>
            <a:endParaRPr lang="en-GB" sz="2309" b="1" spc="5" dirty="0">
              <a:latin typeface="Museo Sans 700" panose="02000000000000000000" pitchFamily="2" charset="77"/>
              <a:cs typeface="Calibri"/>
            </a:endParaRPr>
          </a:p>
          <a:p>
            <a:pPr marL="12700" marR="5081">
              <a:lnSpc>
                <a:spcPct val="106700"/>
              </a:lnSpc>
              <a:spcBef>
                <a:spcPts val="25"/>
              </a:spcBef>
            </a:pPr>
            <a:r>
              <a:rPr lang="en-GB" sz="1567" spc="10" dirty="0" err="1">
                <a:latin typeface="Rubik" panose="00000500000000000000" pitchFamily="2" charset="-79"/>
                <a:cs typeface="Rubik" panose="00000500000000000000" pitchFamily="2" charset="-79"/>
              </a:rPr>
              <a:t>Création</a:t>
            </a:r>
            <a:r>
              <a:rPr lang="en-GB" sz="1567" spc="1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spc="10" dirty="0" err="1">
                <a:latin typeface="Rubik" panose="00000500000000000000" pitchFamily="2" charset="-79"/>
                <a:cs typeface="Rubik" panose="00000500000000000000" pitchFamily="2" charset="-79"/>
              </a:rPr>
              <a:t>d’une</a:t>
            </a:r>
            <a:r>
              <a:rPr lang="en-GB" sz="1567" spc="10" dirty="0">
                <a:latin typeface="Rubik" panose="00000500000000000000" pitchFamily="2" charset="-79"/>
                <a:cs typeface="Rubik" panose="00000500000000000000" pitchFamily="2" charset="-79"/>
              </a:rPr>
              <a:t> structure Mondiale avec PLI Lubricants </a:t>
            </a:r>
            <a:r>
              <a:rPr lang="en-GB" sz="1567" spc="10" dirty="0" err="1">
                <a:latin typeface="Rubik" panose="00000500000000000000" pitchFamily="2" charset="-79"/>
                <a:cs typeface="Rubik" panose="00000500000000000000" pitchFamily="2" charset="-79"/>
              </a:rPr>
              <a:t>en</a:t>
            </a:r>
            <a:r>
              <a:rPr lang="en-GB" sz="1567" spc="1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spc="10" dirty="0" err="1">
                <a:latin typeface="Rubik" panose="00000500000000000000" pitchFamily="2" charset="-79"/>
                <a:cs typeface="Rubik" panose="00000500000000000000" pitchFamily="2" charset="-79"/>
              </a:rPr>
              <a:t>Malaysie</a:t>
            </a:r>
            <a:br>
              <a:rPr lang="en-GB" sz="1567" spc="10" dirty="0">
                <a:latin typeface="Rubik" panose="00000500000000000000" pitchFamily="2" charset="-79"/>
                <a:cs typeface="Rubik" panose="00000500000000000000" pitchFamily="2" charset="-79"/>
              </a:rPr>
            </a:b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2700" marR="5081">
              <a:lnSpc>
                <a:spcPct val="106700"/>
              </a:lnSpc>
              <a:spcBef>
                <a:spcPts val="25"/>
              </a:spcBef>
            </a:pP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Nouvelles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usines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en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Chine et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en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Inde</a:t>
            </a:r>
          </a:p>
          <a:p>
            <a:pPr marL="12700" marR="5081">
              <a:lnSpc>
                <a:spcPct val="106700"/>
              </a:lnSpc>
              <a:spcBef>
                <a:spcPts val="25"/>
              </a:spcBef>
            </a:pPr>
            <a:endParaRPr lang="en-GB" sz="1319" dirty="0">
              <a:solidFill>
                <a:schemeClr val="bg1"/>
              </a:solidFill>
              <a:latin typeface="Museo Sans 300" panose="02000000000000000000" pitchFamily="2" charset="77"/>
              <a:cs typeface="Calibri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82FA668-8C60-E465-DF16-79D522C119E4}"/>
              </a:ext>
            </a:extLst>
          </p:cNvPr>
          <p:cNvSpPr txBox="1">
            <a:spLocks/>
          </p:cNvSpPr>
          <p:nvPr/>
        </p:nvSpPr>
        <p:spPr>
          <a:xfrm>
            <a:off x="3756231" y="5944426"/>
            <a:ext cx="1063936" cy="427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>
                <a:solidFill>
                  <a:schemeClr val="bg1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2010</a:t>
            </a:r>
            <a:endParaRPr lang="en-GB" sz="1732" dirty="0">
              <a:solidFill>
                <a:schemeClr val="bg1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B0BC545-382A-F0C5-223C-34DFAC0136B1}"/>
              </a:ext>
            </a:extLst>
          </p:cNvPr>
          <p:cNvSpPr txBox="1">
            <a:spLocks/>
          </p:cNvSpPr>
          <p:nvPr/>
        </p:nvSpPr>
        <p:spPr>
          <a:xfrm>
            <a:off x="6171011" y="5944426"/>
            <a:ext cx="1063936" cy="427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>
                <a:solidFill>
                  <a:schemeClr val="bg1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  <a:endParaRPr lang="en-GB" sz="1732" dirty="0">
              <a:solidFill>
                <a:schemeClr val="bg1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315134B-31B8-D4E3-4AF0-414842AB493B}"/>
              </a:ext>
            </a:extLst>
          </p:cNvPr>
          <p:cNvSpPr txBox="1">
            <a:spLocks/>
          </p:cNvSpPr>
          <p:nvPr/>
        </p:nvSpPr>
        <p:spPr>
          <a:xfrm>
            <a:off x="11214996" y="5944425"/>
            <a:ext cx="1063936" cy="427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>
                <a:solidFill>
                  <a:schemeClr val="bg1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  <a:endParaRPr lang="en-GB" sz="1732" dirty="0">
              <a:solidFill>
                <a:schemeClr val="bg1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1" name="Picture 3">
            <a:extLst>
              <a:ext uri="{FF2B5EF4-FFF2-40B4-BE49-F238E27FC236}">
                <a16:creationId xmlns:a16="http://schemas.microsoft.com/office/drawing/2014/main" id="{F87BA50E-EF8C-79E5-E7C4-227B9639F3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204" y="4860874"/>
            <a:ext cx="740340" cy="416442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A143F843-FDA9-5CF2-943C-6F1A6107A96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13483" y1="48315" x2="13483" y2="48315"/>
                        <a14:foregroundMark x1="25843" y1="48315" x2="25843" y2="48315"/>
                        <a14:foregroundMark x1="41573" y1="51685" x2="41573" y2="51685"/>
                        <a14:foregroundMark x1="58427" y1="50562" x2="58427" y2="50562"/>
                        <a14:backgroundMark x1="11236" y1="48315" x2="11236" y2="48315"/>
                        <a14:backgroundMark x1="61798" y1="50562" x2="61798" y2="50562"/>
                        <a14:backgroundMark x1="60674" y1="49438" x2="60674" y2="49438"/>
                        <a14:backgroundMark x1="60674" y1="50562" x2="60674" y2="5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133" y="4747987"/>
            <a:ext cx="607217" cy="607217"/>
          </a:xfrm>
          <a:prstGeom prst="rect">
            <a:avLst/>
          </a:prstGeom>
        </p:spPr>
      </p:pic>
      <p:pic>
        <p:nvPicPr>
          <p:cNvPr id="33" name="Picture 2" descr="Tata Group - Wikipedia">
            <a:extLst>
              <a:ext uri="{FF2B5EF4-FFF2-40B4-BE49-F238E27FC236}">
                <a16:creationId xmlns:a16="http://schemas.microsoft.com/office/drawing/2014/main" id="{607F0E42-21BB-82CE-D8C4-6E0AE4D5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72" b="91628" l="9402" r="93162">
                        <a14:foregroundMark x1="38462" y1="8837" x2="38462" y2="8837"/>
                        <a14:foregroundMark x1="71368" y1="34884" x2="71368" y2="34884"/>
                        <a14:foregroundMark x1="37607" y1="39070" x2="37607" y2="39070"/>
                        <a14:foregroundMark x1="42308" y1="85116" x2="42308" y2="85116"/>
                        <a14:foregroundMark x1="10684" y1="75814" x2="10684" y2="75814"/>
                        <a14:foregroundMark x1="59829" y1="74884" x2="59829" y2="74884"/>
                        <a14:foregroundMark x1="79060" y1="80930" x2="79060" y2="80930"/>
                        <a14:foregroundMark x1="93162" y1="91628" x2="93162" y2="91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1726" y="4904523"/>
            <a:ext cx="339920" cy="3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Worldwide VW sales continue their strong growth in October | Torque News">
            <a:extLst>
              <a:ext uri="{FF2B5EF4-FFF2-40B4-BE49-F238E27FC236}">
                <a16:creationId xmlns:a16="http://schemas.microsoft.com/office/drawing/2014/main" id="{25779F2A-517E-E0FD-5E9B-DB9877CCC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9130" y="4892177"/>
            <a:ext cx="422150" cy="3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BMW Brand and Logo Evolution Story">
            <a:extLst>
              <a:ext uri="{FF2B5EF4-FFF2-40B4-BE49-F238E27FC236}">
                <a16:creationId xmlns:a16="http://schemas.microsoft.com/office/drawing/2014/main" id="{F5A2369F-4461-E18F-CD36-D5CB1FA40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297" y="4904523"/>
            <a:ext cx="336236" cy="33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Mercedes logo and symbol, meaning, history, PNG">
            <a:extLst>
              <a:ext uri="{FF2B5EF4-FFF2-40B4-BE49-F238E27FC236}">
                <a16:creationId xmlns:a16="http://schemas.microsoft.com/office/drawing/2014/main" id="{9F38798F-840B-43EF-9740-1C562AFE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2454" y="4904523"/>
            <a:ext cx="557023" cy="3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China Yuchai International - Wikipedia">
            <a:extLst>
              <a:ext uri="{FF2B5EF4-FFF2-40B4-BE49-F238E27FC236}">
                <a16:creationId xmlns:a16="http://schemas.microsoft.com/office/drawing/2014/main" id="{0EBCAF17-04C0-DBA0-BA10-6ECC0133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920" b="95620" l="6173" r="97531">
                        <a14:foregroundMark x1="6173" y1="38686" x2="6173" y2="38686"/>
                        <a14:foregroundMark x1="95473" y1="38686" x2="95473" y2="38686"/>
                        <a14:foregroundMark x1="97531" y1="46715" x2="97531" y2="46715"/>
                        <a14:foregroundMark x1="46502" y1="97080" x2="46502" y2="97080"/>
                        <a14:foregroundMark x1="87654" y1="5839" x2="87654" y2="5839"/>
                        <a14:foregroundMark x1="67078" y1="2920" x2="67078" y2="2920"/>
                        <a14:backgroundMark x1="54733" y1="33577" x2="54733" y2="33577"/>
                        <a14:backgroundMark x1="51852" y1="36496" x2="51852" y2="36496"/>
                        <a14:backgroundMark x1="55967" y1="39416" x2="56379" y2="48175"/>
                        <a14:backgroundMark x1="72016" y1="30657" x2="72016" y2="30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838" y="4940413"/>
            <a:ext cx="467630" cy="2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bject 46">
            <a:extLst>
              <a:ext uri="{FF2B5EF4-FFF2-40B4-BE49-F238E27FC236}">
                <a16:creationId xmlns:a16="http://schemas.microsoft.com/office/drawing/2014/main" id="{02F686F2-A1E8-64E8-5792-45FDFB8940AA}"/>
              </a:ext>
            </a:extLst>
          </p:cNvPr>
          <p:cNvSpPr/>
          <p:nvPr/>
        </p:nvSpPr>
        <p:spPr>
          <a:xfrm>
            <a:off x="11579827" y="4644356"/>
            <a:ext cx="1859507" cy="563893"/>
          </a:xfrm>
          <a:prstGeom prst="rect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11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7430E57-94A9-93BE-ADFA-873F080856DC}"/>
              </a:ext>
            </a:extLst>
          </p:cNvPr>
          <p:cNvSpPr txBox="1">
            <a:spLocks/>
          </p:cNvSpPr>
          <p:nvPr/>
        </p:nvSpPr>
        <p:spPr>
          <a:xfrm>
            <a:off x="13705016" y="5944426"/>
            <a:ext cx="1063936" cy="427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>
                <a:solidFill>
                  <a:schemeClr val="bg1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endParaRPr lang="en-GB" sz="1732" dirty="0">
              <a:solidFill>
                <a:schemeClr val="bg1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F4CA37B-9E73-9E40-BE54-93A3F6370931}"/>
              </a:ext>
            </a:extLst>
          </p:cNvPr>
          <p:cNvSpPr txBox="1">
            <a:spLocks/>
          </p:cNvSpPr>
          <p:nvPr/>
        </p:nvSpPr>
        <p:spPr>
          <a:xfrm>
            <a:off x="16151170" y="5929001"/>
            <a:ext cx="1063936" cy="427686"/>
          </a:xfrm>
          <a:prstGeom prst="rect">
            <a:avLst/>
          </a:prstGeom>
        </p:spPr>
        <p:txBody>
          <a:bodyPr lIns="150790" tIns="75396" rIns="150790" bIns="75396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>
                <a:solidFill>
                  <a:schemeClr val="bg1"/>
                </a:solidFill>
                <a:latin typeface="Museo Sans 700"/>
                <a:ea typeface="Verdana"/>
                <a:cs typeface="Verdana" panose="020B0604030504040204" pitchFamily="34" charset="0"/>
              </a:rPr>
              <a:t>2024</a:t>
            </a:r>
            <a:endParaRPr lang="en-GB" sz="1732" dirty="0">
              <a:solidFill>
                <a:schemeClr val="bg1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object 65">
            <a:extLst>
              <a:ext uri="{FF2B5EF4-FFF2-40B4-BE49-F238E27FC236}">
                <a16:creationId xmlns:a16="http://schemas.microsoft.com/office/drawing/2014/main" id="{67DC5AA4-9231-0BDF-BB1E-EF783CA479F5}"/>
              </a:ext>
            </a:extLst>
          </p:cNvPr>
          <p:cNvSpPr txBox="1"/>
          <p:nvPr/>
        </p:nvSpPr>
        <p:spPr>
          <a:xfrm>
            <a:off x="14024641" y="7334051"/>
            <a:ext cx="4921183" cy="2540526"/>
          </a:xfrm>
          <a:prstGeom prst="rect">
            <a:avLst/>
          </a:prstGeom>
        </p:spPr>
        <p:txBody>
          <a:bodyPr vert="horz" wrap="square" lIns="0" tIns="15707" rIns="0" bIns="0" rtlCol="0">
            <a:spAutoFit/>
          </a:bodyPr>
          <a:lstStyle/>
          <a:p>
            <a:pPr marL="14923">
              <a:spcBef>
                <a:spcPts val="825"/>
              </a:spcBef>
              <a:tabLst>
                <a:tab pos="124875" algn="l"/>
              </a:tabLst>
            </a:pPr>
            <a:r>
              <a:rPr lang="en-GB" sz="2309" b="1" dirty="0">
                <a:solidFill>
                  <a:srgbClr val="595959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endParaRPr lang="en-GB" sz="2309" b="1" dirty="0">
              <a:latin typeface="Museo Sans 7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4923">
              <a:spcBef>
                <a:spcPts val="825"/>
              </a:spcBef>
              <a:tabLst>
                <a:tab pos="124875" algn="l"/>
              </a:tabLst>
            </a:pPr>
            <a:r>
              <a:rPr sz="1567" dirty="0">
                <a:latin typeface="Rubik" panose="00000500000000000000" pitchFamily="2" charset="-79"/>
                <a:cs typeface="Rubik" panose="00000500000000000000" pitchFamily="2" charset="-79"/>
              </a:rPr>
              <a:t>ETRO+ </a:t>
            </a:r>
            <a:r>
              <a:rPr lang="fr-FR" sz="1567" dirty="0">
                <a:latin typeface="Rubik" panose="00000500000000000000" pitchFamily="2" charset="-79"/>
                <a:cs typeface="Rubik" panose="00000500000000000000" pitchFamily="2" charset="-79"/>
              </a:rPr>
              <a:t>Huile de base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4923">
              <a:spcBef>
                <a:spcPts val="825"/>
              </a:spcBef>
              <a:tabLst>
                <a:tab pos="124875" algn="l"/>
              </a:tabLst>
            </a:pPr>
            <a:r>
              <a:rPr sz="1567" dirty="0">
                <a:latin typeface="Rubik" panose="00000500000000000000" pitchFamily="2" charset="-79"/>
                <a:cs typeface="Rubik" panose="00000500000000000000" pitchFamily="2" charset="-79"/>
              </a:rPr>
              <a:t>PETRON</a:t>
            </a:r>
            <a:r>
              <a:rPr lang="fr-FR" sz="1567" dirty="0">
                <a:latin typeface="Rubik" panose="00000500000000000000" pitchFamily="2" charset="-79"/>
                <a:cs typeface="Rubik" panose="00000500000000000000" pitchFamily="2" charset="-79"/>
              </a:rPr>
              <a:t>A</a:t>
            </a:r>
            <a:r>
              <a:rPr sz="1567" dirty="0">
                <a:latin typeface="Rubik" panose="00000500000000000000" pitchFamily="2" charset="-79"/>
                <a:cs typeface="Rubik" panose="00000500000000000000" pitchFamily="2" charset="-79"/>
              </a:rPr>
              <a:t>S </a:t>
            </a:r>
            <a:r>
              <a:rPr sz="1567" dirty="0" err="1">
                <a:latin typeface="Rubik" panose="00000500000000000000" pitchFamily="2" charset="-79"/>
                <a:cs typeface="Rubik" panose="00000500000000000000" pitchFamily="2" charset="-79"/>
              </a:rPr>
              <a:t>Syntium</a:t>
            </a:r>
            <a:r>
              <a:rPr sz="1567" spc="-45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sz="1567" spc="-7" dirty="0">
                <a:latin typeface="Rubik" panose="00000500000000000000" pitchFamily="2" charset="-79"/>
                <a:cs typeface="Rubik" panose="00000500000000000000" pitchFamily="2" charset="-79"/>
              </a:rPr>
              <a:t>Hybrid</a:t>
            </a:r>
            <a:r>
              <a:rPr lang="fr-FR" sz="1567" spc="-7" dirty="0">
                <a:latin typeface="Rubik" panose="00000500000000000000" pitchFamily="2" charset="-79"/>
                <a:cs typeface="Rubik" panose="00000500000000000000" pitchFamily="2" charset="-79"/>
              </a:rPr>
              <a:t>e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4923">
              <a:spcBef>
                <a:spcPts val="825"/>
              </a:spcBef>
              <a:tabLst>
                <a:tab pos="124875" algn="l"/>
              </a:tabLst>
            </a:pPr>
            <a:r>
              <a:rPr sz="1567" dirty="0">
                <a:latin typeface="Rubik" panose="00000500000000000000" pitchFamily="2" charset="-79"/>
                <a:cs typeface="Rubik" panose="00000500000000000000" pitchFamily="2" charset="-79"/>
              </a:rPr>
              <a:t>PETRONAS</a:t>
            </a:r>
            <a:r>
              <a:rPr sz="1567" spc="-7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fr-FR" sz="1567" spc="-7" dirty="0">
                <a:latin typeface="Rubik" panose="00000500000000000000" pitchFamily="2" charset="-79"/>
                <a:cs typeface="Rubik" panose="00000500000000000000" pitchFamily="2" charset="-79"/>
              </a:rPr>
              <a:t>I</a:t>
            </a:r>
            <a:r>
              <a:rPr sz="1567" spc="-7" dirty="0" err="1">
                <a:latin typeface="Rubik" panose="00000500000000000000" pitchFamily="2" charset="-79"/>
                <a:cs typeface="Rubik" panose="00000500000000000000" pitchFamily="2" charset="-79"/>
              </a:rPr>
              <a:t>ona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5708">
              <a:spcBef>
                <a:spcPts val="825"/>
              </a:spcBef>
            </a:pPr>
            <a:r>
              <a:rPr lang="en-GB" sz="1567" spc="-7" dirty="0" err="1">
                <a:latin typeface="Rubik" panose="00000500000000000000" pitchFamily="2" charset="-79"/>
                <a:cs typeface="Rubik" panose="00000500000000000000" pitchFamily="2" charset="-79"/>
              </a:rPr>
              <a:t>Développements</a:t>
            </a:r>
            <a:r>
              <a:rPr lang="en-GB" sz="1567" spc="-7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GB" sz="1567" spc="-7" dirty="0" err="1">
                <a:latin typeface="Rubik" panose="00000500000000000000" pitchFamily="2" charset="-79"/>
                <a:cs typeface="Rubik" panose="00000500000000000000" pitchFamily="2" charset="-79"/>
              </a:rPr>
              <a:t>produits</a:t>
            </a:r>
            <a:r>
              <a:rPr lang="en-GB" sz="1567" spc="-7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spc="-7" dirty="0" err="1">
                <a:latin typeface="Rubik" panose="00000500000000000000" pitchFamily="2" charset="-79"/>
                <a:cs typeface="Rubik" panose="00000500000000000000" pitchFamily="2" charset="-79"/>
              </a:rPr>
              <a:t>dédiés</a:t>
            </a:r>
            <a:r>
              <a:rPr lang="en-GB" sz="1567" spc="-7" dirty="0">
                <a:latin typeface="Rubik" panose="00000500000000000000" pitchFamily="2" charset="-79"/>
                <a:cs typeface="Rubik" panose="00000500000000000000" pitchFamily="2" charset="-79"/>
              </a:rPr>
              <a:t> aux </a:t>
            </a:r>
            <a:r>
              <a:rPr lang="en-GB" sz="1567" spc="-7" dirty="0" err="1">
                <a:latin typeface="Rubik" panose="00000500000000000000" pitchFamily="2" charset="-79"/>
                <a:cs typeface="Rubik" panose="00000500000000000000" pitchFamily="2" charset="-79"/>
              </a:rPr>
              <a:t>véhicules</a:t>
            </a:r>
            <a:r>
              <a:rPr lang="en-GB" sz="1567" spc="-7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spc="-7" dirty="0" err="1">
                <a:latin typeface="Rubik" panose="00000500000000000000" pitchFamily="2" charset="-79"/>
                <a:cs typeface="Rubik" panose="00000500000000000000" pitchFamily="2" charset="-79"/>
              </a:rPr>
              <a:t>électriques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14923">
              <a:spcBef>
                <a:spcPts val="825"/>
              </a:spcBef>
              <a:tabLst>
                <a:tab pos="124875" algn="l"/>
              </a:tabLst>
            </a:pP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Fournisseur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lubrifiants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première monte pour BMW</a:t>
            </a:r>
          </a:p>
          <a:p>
            <a:pPr marL="15708" marR="6285">
              <a:tabLst>
                <a:tab pos="124875" algn="l"/>
              </a:tabLst>
            </a:pPr>
            <a:endParaRPr sz="136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2" name="Graphique 41">
            <a:extLst>
              <a:ext uri="{FF2B5EF4-FFF2-40B4-BE49-F238E27FC236}">
                <a16:creationId xmlns:a16="http://schemas.microsoft.com/office/drawing/2014/main" id="{FDCCE2D0-BAD6-6CB8-08CB-D324F98E54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9139" y="5654430"/>
            <a:ext cx="2533888" cy="927032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61ECACFA-C766-4350-82C5-EC41F533DA1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50896" y="2697553"/>
            <a:ext cx="455515" cy="392686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18C58D3-07B7-136D-7C73-12CB9D1E664A}"/>
              </a:ext>
            </a:extLst>
          </p:cNvPr>
          <p:cNvSpPr txBox="1">
            <a:spLocks/>
          </p:cNvSpPr>
          <p:nvPr/>
        </p:nvSpPr>
        <p:spPr>
          <a:xfrm>
            <a:off x="1212770" y="5921062"/>
            <a:ext cx="1063936" cy="427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>
                <a:solidFill>
                  <a:schemeClr val="bg1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2008</a:t>
            </a:r>
            <a:endParaRPr lang="en-GB" sz="1732" dirty="0">
              <a:solidFill>
                <a:schemeClr val="bg1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5" name="Graphique 44">
            <a:extLst>
              <a:ext uri="{FF2B5EF4-FFF2-40B4-BE49-F238E27FC236}">
                <a16:creationId xmlns:a16="http://schemas.microsoft.com/office/drawing/2014/main" id="{56A118AD-F75B-9F2C-FB73-76B443625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10800000">
            <a:off x="3476847" y="7350986"/>
            <a:ext cx="455515" cy="392686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F0CE67DE-33D0-8EBA-557E-2886C0CEC0E0}"/>
              </a:ext>
            </a:extLst>
          </p:cNvPr>
          <p:cNvSpPr txBox="1">
            <a:spLocks/>
          </p:cNvSpPr>
          <p:nvPr/>
        </p:nvSpPr>
        <p:spPr>
          <a:xfrm>
            <a:off x="8672055" y="5944425"/>
            <a:ext cx="1063936" cy="4276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>
                <a:solidFill>
                  <a:schemeClr val="bg1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  <a:endParaRPr lang="en-GB" sz="1732" dirty="0">
              <a:solidFill>
                <a:schemeClr val="bg1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7" name="Graphique 46">
            <a:extLst>
              <a:ext uri="{FF2B5EF4-FFF2-40B4-BE49-F238E27FC236}">
                <a16:creationId xmlns:a16="http://schemas.microsoft.com/office/drawing/2014/main" id="{5ED19E1E-AD84-2E82-D325-8D5C6545290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880569" y="2741637"/>
            <a:ext cx="455515" cy="392686"/>
          </a:xfrm>
          <a:prstGeom prst="rect">
            <a:avLst/>
          </a:prstGeom>
        </p:spPr>
      </p:pic>
      <p:pic>
        <p:nvPicPr>
          <p:cNvPr id="48" name="Graphique 47">
            <a:extLst>
              <a:ext uri="{FF2B5EF4-FFF2-40B4-BE49-F238E27FC236}">
                <a16:creationId xmlns:a16="http://schemas.microsoft.com/office/drawing/2014/main" id="{80F01E94-71D9-671E-188D-A39BB982A57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925014" y="2741090"/>
            <a:ext cx="455515" cy="392686"/>
          </a:xfrm>
          <a:prstGeom prst="rect">
            <a:avLst/>
          </a:prstGeom>
        </p:spPr>
      </p:pic>
      <p:pic>
        <p:nvPicPr>
          <p:cNvPr id="49" name="Graphique 48">
            <a:extLst>
              <a:ext uri="{FF2B5EF4-FFF2-40B4-BE49-F238E27FC236}">
                <a16:creationId xmlns:a16="http://schemas.microsoft.com/office/drawing/2014/main" id="{31E5CAD7-2494-0BE9-6A65-260FC27B1B2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5871786" y="2770447"/>
            <a:ext cx="455515" cy="392686"/>
          </a:xfrm>
          <a:prstGeom prst="rect">
            <a:avLst/>
          </a:prstGeom>
        </p:spPr>
      </p:pic>
      <p:pic>
        <p:nvPicPr>
          <p:cNvPr id="50" name="Graphique 49">
            <a:extLst>
              <a:ext uri="{FF2B5EF4-FFF2-40B4-BE49-F238E27FC236}">
                <a16:creationId xmlns:a16="http://schemas.microsoft.com/office/drawing/2014/main" id="{81D7E515-6F0E-9CBB-DA8A-11069A2B9CD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040287" y="4892176"/>
            <a:ext cx="585469" cy="283370"/>
          </a:xfrm>
          <a:prstGeom prst="rect">
            <a:avLst/>
          </a:prstGeom>
        </p:spPr>
      </p:pic>
      <p:pic>
        <p:nvPicPr>
          <p:cNvPr id="51" name="Image 50" descr="Une image contenant Graphique, cercle, symbole, logo&#10;&#10;Description générée automatiquement">
            <a:extLst>
              <a:ext uri="{FF2B5EF4-FFF2-40B4-BE49-F238E27FC236}">
                <a16:creationId xmlns:a16="http://schemas.microsoft.com/office/drawing/2014/main" id="{A19AF09D-7D73-CC09-E83C-5D02AE546AD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87" y="9110159"/>
            <a:ext cx="359173" cy="359173"/>
          </a:xfrm>
          <a:prstGeom prst="rect">
            <a:avLst/>
          </a:prstGeom>
        </p:spPr>
      </p:pic>
      <p:pic>
        <p:nvPicPr>
          <p:cNvPr id="52" name="Image 51" descr="Une image contenant cercle, symbole, étoile, astronomie&#10;&#10;Description générée automatiquement">
            <a:extLst>
              <a:ext uri="{FF2B5EF4-FFF2-40B4-BE49-F238E27FC236}">
                <a16:creationId xmlns:a16="http://schemas.microsoft.com/office/drawing/2014/main" id="{C5C0AA64-4062-8EF8-9D55-5953E9F545F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894" y="9110159"/>
            <a:ext cx="359173" cy="359173"/>
          </a:xfrm>
          <a:prstGeom prst="rect">
            <a:avLst/>
          </a:prstGeom>
        </p:spPr>
      </p:pic>
      <p:pic>
        <p:nvPicPr>
          <p:cNvPr id="53" name="Image 52" descr="Une image contenant cercle, Graphique, Caractère coloré, conception&#10;&#10;Description générée automatiquement">
            <a:extLst>
              <a:ext uri="{FF2B5EF4-FFF2-40B4-BE49-F238E27FC236}">
                <a16:creationId xmlns:a16="http://schemas.microsoft.com/office/drawing/2014/main" id="{B323ED1D-B30A-8563-7CA0-2BBF17252E6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524" y="9082206"/>
            <a:ext cx="411564" cy="411564"/>
          </a:xfrm>
          <a:prstGeom prst="rect">
            <a:avLst/>
          </a:prstGeom>
        </p:spPr>
      </p:pic>
      <p:pic>
        <p:nvPicPr>
          <p:cNvPr id="54" name="Image 53" descr="Une image contenant cercle, symbole, étoile, astronomie&#10;&#10;Description générée automatiquement">
            <a:extLst>
              <a:ext uri="{FF2B5EF4-FFF2-40B4-BE49-F238E27FC236}">
                <a16:creationId xmlns:a16="http://schemas.microsoft.com/office/drawing/2014/main" id="{11064888-B293-C6BF-1EA8-D12BBED0497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12" y="8976211"/>
            <a:ext cx="359173" cy="359173"/>
          </a:xfrm>
          <a:prstGeom prst="rect">
            <a:avLst/>
          </a:prstGeom>
        </p:spPr>
      </p:pic>
      <p:pic>
        <p:nvPicPr>
          <p:cNvPr id="55" name="Image 5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203CDF3-FA63-2AD2-847A-DF6AB851B7A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98" y="4966979"/>
            <a:ext cx="1256286" cy="4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object 3">
            <a:extLst>
              <a:ext uri="{FF2B5EF4-FFF2-40B4-BE49-F238E27FC236}">
                <a16:creationId xmlns:a16="http://schemas.microsoft.com/office/drawing/2014/main" id="{9ECFF0DA-9004-16AF-B396-77EA1EA3592F}"/>
              </a:ext>
            </a:extLst>
          </p:cNvPr>
          <p:cNvSpPr txBox="1"/>
          <p:nvPr/>
        </p:nvSpPr>
        <p:spPr>
          <a:xfrm>
            <a:off x="16492070" y="2773031"/>
            <a:ext cx="3158824" cy="2250938"/>
          </a:xfrm>
          <a:prstGeom prst="rect">
            <a:avLst/>
          </a:prstGeom>
        </p:spPr>
        <p:txBody>
          <a:bodyPr vert="horz" wrap="square" lIns="0" tIns="6351" rIns="0" bIns="0" rtlCol="0" anchor="t">
            <a:spAutoFit/>
          </a:bodyPr>
          <a:lstStyle/>
          <a:p>
            <a:pPr marL="12566" marR="4189">
              <a:lnSpc>
                <a:spcPts val="2144"/>
              </a:lnSpc>
              <a:spcBef>
                <a:spcPts val="49"/>
              </a:spcBef>
              <a:spcAft>
                <a:spcPts val="989"/>
              </a:spcAft>
            </a:pPr>
            <a:r>
              <a:rPr lang="en-GB" sz="2309" b="1" dirty="0" err="1">
                <a:solidFill>
                  <a:srgbClr val="A6A6A6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Aujourd’hui</a:t>
            </a:r>
            <a:endParaRPr lang="en-GB" sz="2309" b="1" spc="5" dirty="0">
              <a:latin typeface="Museo Sans 700" panose="02000000000000000000" pitchFamily="2" charset="77"/>
              <a:cs typeface="Calibri"/>
            </a:endParaRPr>
          </a:p>
          <a:p>
            <a:pPr marL="21991">
              <a:spcBef>
                <a:spcPts val="970"/>
              </a:spcBef>
              <a:spcAft>
                <a:spcPts val="989"/>
              </a:spcAft>
            </a:pPr>
            <a:r>
              <a:rPr lang="en-GB" sz="1567" spc="-30" dirty="0">
                <a:latin typeface="Rubik" panose="00000500000000000000" pitchFamily="2" charset="-79"/>
                <a:cs typeface="Rubik" panose="00000500000000000000" pitchFamily="2" charset="-79"/>
              </a:rPr>
              <a:t>Top 10 sur le </a:t>
            </a:r>
            <a:r>
              <a:rPr lang="en-GB" sz="1567" spc="-30" dirty="0" err="1">
                <a:latin typeface="Rubik" panose="00000500000000000000" pitchFamily="2" charset="-79"/>
                <a:cs typeface="Rubik" panose="00000500000000000000" pitchFamily="2" charset="-79"/>
              </a:rPr>
              <a:t>marché</a:t>
            </a:r>
            <a:r>
              <a:rPr lang="en-GB" sz="1567" spc="-30" dirty="0">
                <a:latin typeface="Rubik" panose="00000500000000000000" pitchFamily="2" charset="-79"/>
                <a:cs typeface="Rubik" panose="00000500000000000000" pitchFamily="2" charset="-79"/>
              </a:rPr>
              <a:t> Mondial des </a:t>
            </a:r>
            <a:r>
              <a:rPr lang="en-GB" sz="1567" spc="-30" dirty="0" err="1">
                <a:latin typeface="Rubik" panose="00000500000000000000" pitchFamily="2" charset="-79"/>
                <a:cs typeface="Rubik" panose="00000500000000000000" pitchFamily="2" charset="-79"/>
              </a:rPr>
              <a:t>lubrifiants</a:t>
            </a:r>
            <a:endParaRPr lang="en-GB" sz="1567" spc="5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1991">
              <a:spcBef>
                <a:spcPts val="970"/>
              </a:spcBef>
              <a:spcAft>
                <a:spcPts val="989"/>
              </a:spcAft>
            </a:pPr>
            <a:r>
              <a:rPr lang="en-GB" sz="1567" spc="25" dirty="0">
                <a:latin typeface="Rubik" panose="00000500000000000000" pitchFamily="2" charset="-79"/>
                <a:cs typeface="Rubik" panose="00000500000000000000" pitchFamily="2" charset="-79"/>
              </a:rPr>
              <a:t>900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spc="5" dirty="0">
                <a:latin typeface="Rubik" panose="00000500000000000000" pitchFamily="2" charset="-79"/>
                <a:cs typeface="Rubik" panose="00000500000000000000" pitchFamily="2" charset="-79"/>
              </a:rPr>
              <a:t>million litres </a:t>
            </a:r>
            <a:r>
              <a:rPr lang="en-GB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vendus</a:t>
            </a:r>
            <a:r>
              <a:rPr lang="en-GB" sz="1567" spc="5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GB" sz="1567" spc="5" dirty="0" err="1">
                <a:latin typeface="Rubik" panose="00000500000000000000" pitchFamily="2" charset="-79"/>
                <a:cs typeface="Rubik" panose="00000500000000000000" pitchFamily="2" charset="-79"/>
              </a:rPr>
              <a:t>en</a:t>
            </a:r>
            <a:r>
              <a:rPr lang="en-GB" sz="1567" spc="5" dirty="0">
                <a:latin typeface="Rubik" panose="00000500000000000000" pitchFamily="2" charset="-79"/>
                <a:cs typeface="Rubik" panose="00000500000000000000" pitchFamily="2" charset="-79"/>
              </a:rPr>
              <a:t> 2022</a:t>
            </a:r>
          </a:p>
          <a:p>
            <a:pPr marL="21991">
              <a:spcBef>
                <a:spcPts val="970"/>
              </a:spcBef>
              <a:spcAft>
                <a:spcPts val="989"/>
              </a:spcAft>
            </a:pP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Lancement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de la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gamme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IONA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dédiée</a:t>
            </a:r>
            <a:r>
              <a:rPr lang="en-GB" sz="1567" dirty="0">
                <a:latin typeface="Rubik" panose="00000500000000000000" pitchFamily="2" charset="-79"/>
                <a:cs typeface="Rubik" panose="00000500000000000000" pitchFamily="2" charset="-79"/>
              </a:rPr>
              <a:t> au IVECO Daily </a:t>
            </a:r>
            <a:r>
              <a:rPr lang="en-GB" sz="1567" dirty="0" err="1">
                <a:latin typeface="Rubik" panose="00000500000000000000" pitchFamily="2" charset="-79"/>
                <a:cs typeface="Rubik" panose="00000500000000000000" pitchFamily="2" charset="-79"/>
              </a:rPr>
              <a:t>Electrique</a:t>
            </a:r>
            <a:endParaRPr lang="en-GB" sz="1567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C391E5E-ACA7-CA97-C9FF-4B51BF40A70B}"/>
              </a:ext>
            </a:extLst>
          </p:cNvPr>
          <p:cNvSpPr/>
          <p:nvPr/>
        </p:nvSpPr>
        <p:spPr>
          <a:xfrm>
            <a:off x="974233" y="1658293"/>
            <a:ext cx="15517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PETRONAS LUBRICANTS INTERNATIONAL  </a:t>
            </a:r>
            <a:r>
              <a:rPr lang="fr-FR" sz="2399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La genèse de FL et son histoire</a:t>
            </a:r>
            <a:endParaRPr lang="fr-FR" sz="2399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58" name="Graphique 57">
            <a:extLst>
              <a:ext uri="{FF2B5EF4-FFF2-40B4-BE49-F238E27FC236}">
                <a16:creationId xmlns:a16="http://schemas.microsoft.com/office/drawing/2014/main" id="{719B2606-C3FF-45CE-BCC7-AF4A56D1C3D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-386465" y="1463713"/>
            <a:ext cx="1264507" cy="10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39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5FCC5-F77E-C877-53F5-80C42D446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398D1B1-7113-F4DD-16A8-23FB0B7631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444" y="10041093"/>
            <a:ext cx="2636830" cy="104031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AB2B0360-5B83-0B73-91A4-A60E3DA9B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530" y="2756518"/>
            <a:ext cx="19508629" cy="3926858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A197740-CC1E-67CE-22C1-E0B09D644EA0}"/>
              </a:ext>
            </a:extLst>
          </p:cNvPr>
          <p:cNvGrpSpPr/>
          <p:nvPr/>
        </p:nvGrpSpPr>
        <p:grpSpPr>
          <a:xfrm>
            <a:off x="8969078" y="2506983"/>
            <a:ext cx="2167533" cy="482451"/>
            <a:chOff x="5284252" y="293187"/>
            <a:chExt cx="1890050" cy="420689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2F8A5F46-D711-6EC8-8EC7-126BC0292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84252" y="293187"/>
              <a:ext cx="1890050" cy="420689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3A6301D-CA9A-E172-AF8E-E8EFF5D124B1}"/>
                </a:ext>
              </a:extLst>
            </p:cNvPr>
            <p:cNvSpPr txBox="1">
              <a:spLocks/>
            </p:cNvSpPr>
            <p:nvPr/>
          </p:nvSpPr>
          <p:spPr>
            <a:xfrm>
              <a:off x="5539069" y="379520"/>
              <a:ext cx="1380409" cy="25935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732" b="1" dirty="0">
                  <a:solidFill>
                    <a:schemeClr val="bg1"/>
                  </a:solidFill>
                  <a:latin typeface="Museo Sans 700" panose="02000000000000000000" pitchFamily="2" charset="77"/>
                  <a:ea typeface="Verdana" panose="020B0604030504040204" pitchFamily="34" charset="0"/>
                  <a:cs typeface="Verdana" panose="020B0604030504040204" pitchFamily="34" charset="0"/>
                </a:rPr>
                <a:t>Automobile</a:t>
              </a:r>
              <a:endParaRPr lang="en-GB" sz="1732" dirty="0">
                <a:solidFill>
                  <a:schemeClr val="bg1"/>
                </a:solidFill>
                <a:latin typeface="Museo Sans 3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59" name="Graphique 58">
            <a:extLst>
              <a:ext uri="{FF2B5EF4-FFF2-40B4-BE49-F238E27FC236}">
                <a16:creationId xmlns:a16="http://schemas.microsoft.com/office/drawing/2014/main" id="{C46F5C19-4D90-4AE1-949A-2D7B799BFD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8482" y="7163715"/>
            <a:ext cx="19288725" cy="226187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AE474330-2C0B-5782-41BC-7ADFC735C19B}"/>
              </a:ext>
            </a:extLst>
          </p:cNvPr>
          <p:cNvSpPr/>
          <p:nvPr/>
        </p:nvSpPr>
        <p:spPr>
          <a:xfrm>
            <a:off x="974233" y="1658292"/>
            <a:ext cx="18382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solidFill>
                  <a:srgbClr val="FFFFFF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PRÉSENTATION MARQUE PETRONAS   </a:t>
            </a:r>
            <a:r>
              <a:rPr lang="fr-FR" sz="2399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</a:t>
            </a:r>
            <a:r>
              <a:rPr lang="fr-FR" sz="2399" spc="-5" dirty="0" err="1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Co-création</a:t>
            </a:r>
            <a:r>
              <a:rPr lang="fr-FR" sz="2399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 des fluides de pointe avec et pour ses partenaires</a:t>
            </a:r>
            <a:endParaRPr lang="fr-FR" sz="2399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62" name="Picture 10" descr="A picture containing monitor, screen, small, side&#10;&#10;Description automatically generated">
            <a:extLst>
              <a:ext uri="{FF2B5EF4-FFF2-40B4-BE49-F238E27FC236}">
                <a16:creationId xmlns:a16="http://schemas.microsoft.com/office/drawing/2014/main" id="{07FD995F-FA9C-7D6F-CC16-711C01C37C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077" y="3063518"/>
            <a:ext cx="18171152" cy="1965660"/>
          </a:xfrm>
          <a:prstGeom prst="rect">
            <a:avLst/>
          </a:prstGeom>
        </p:spPr>
      </p:pic>
      <p:sp>
        <p:nvSpPr>
          <p:cNvPr id="63" name="TextBox 13">
            <a:extLst>
              <a:ext uri="{FF2B5EF4-FFF2-40B4-BE49-F238E27FC236}">
                <a16:creationId xmlns:a16="http://schemas.microsoft.com/office/drawing/2014/main" id="{F20530D9-2643-8028-7F36-D5E780867046}"/>
              </a:ext>
            </a:extLst>
          </p:cNvPr>
          <p:cNvSpPr txBox="1"/>
          <p:nvPr/>
        </p:nvSpPr>
        <p:spPr>
          <a:xfrm>
            <a:off x="982854" y="9448362"/>
            <a:ext cx="14911455" cy="295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1" defTabSz="914025">
              <a:spcBef>
                <a:spcPts val="605"/>
              </a:spcBef>
              <a:tabLst>
                <a:tab pos="1554005" algn="l"/>
                <a:tab pos="3753873" algn="l"/>
                <a:tab pos="4105065" algn="l"/>
              </a:tabLst>
              <a:defRPr/>
            </a:pPr>
            <a:r>
              <a:rPr lang="fr-FR" sz="1319" kern="0" dirty="0">
                <a:solidFill>
                  <a:srgbClr val="E1251B"/>
                </a:solidFill>
                <a:latin typeface="Museo Sans 300" panose="02000000000000000000" pitchFamily="2" charset="77"/>
                <a:cs typeface="Arial" panose="020B0604020202020204" pitchFamily="34" charset="0"/>
              </a:rPr>
              <a:t>Depuis 5 ans, PLI est en partenariat officiel avec les plus grandes marques mondiales.</a:t>
            </a:r>
            <a:endParaRPr lang="en-GB" sz="1319" kern="0" dirty="0">
              <a:solidFill>
                <a:srgbClr val="E1251B"/>
              </a:solidFill>
              <a:latin typeface="Museo Sans 300" panose="02000000000000000000" pitchFamily="2" charset="77"/>
              <a:cs typeface="Arial" panose="020B0604020202020204" pitchFamily="34" charset="0"/>
            </a:endParaRPr>
          </a:p>
        </p:txBody>
      </p:sp>
      <p:pic>
        <p:nvPicPr>
          <p:cNvPr id="64" name="Picture 15" descr="A picture containing monitor, screen, small, side&#10;&#10;Description automatically generated">
            <a:extLst>
              <a:ext uri="{FF2B5EF4-FFF2-40B4-BE49-F238E27FC236}">
                <a16:creationId xmlns:a16="http://schemas.microsoft.com/office/drawing/2014/main" id="{A35301FD-B83F-AFC8-7921-0C848947A4F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7652" y="5598171"/>
            <a:ext cx="5286120" cy="1041974"/>
          </a:xfrm>
          <a:prstGeom prst="rect">
            <a:avLst/>
          </a:prstGeom>
        </p:spPr>
      </p:pic>
      <p:pic>
        <p:nvPicPr>
          <p:cNvPr id="65" name="Picture 17" descr="A picture containing monitor, screen, small, side&#10;&#10;Description automatically generated">
            <a:extLst>
              <a:ext uri="{FF2B5EF4-FFF2-40B4-BE49-F238E27FC236}">
                <a16:creationId xmlns:a16="http://schemas.microsoft.com/office/drawing/2014/main" id="{5DFBFCA9-782F-F129-5C4A-8014F88BEA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643" y="5573247"/>
            <a:ext cx="4947268" cy="1041974"/>
          </a:xfrm>
          <a:prstGeom prst="rect">
            <a:avLst/>
          </a:prstGeom>
        </p:spPr>
      </p:pic>
      <p:pic>
        <p:nvPicPr>
          <p:cNvPr id="66" name="Picture 19" descr="A picture containing monitor, screen, small, side&#10;&#10;Description automatically generated">
            <a:extLst>
              <a:ext uri="{FF2B5EF4-FFF2-40B4-BE49-F238E27FC236}">
                <a16:creationId xmlns:a16="http://schemas.microsoft.com/office/drawing/2014/main" id="{4BF5792C-78C8-F25B-FAA7-898AA774D49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0232" y="5587700"/>
            <a:ext cx="1728155" cy="1041974"/>
          </a:xfrm>
          <a:prstGeom prst="rect">
            <a:avLst/>
          </a:prstGeom>
        </p:spPr>
      </p:pic>
      <p:pic>
        <p:nvPicPr>
          <p:cNvPr id="67" name="Picture 21" descr="A picture containing monitor, screen, small, side&#10;&#10;Description automatically generated">
            <a:extLst>
              <a:ext uri="{FF2B5EF4-FFF2-40B4-BE49-F238E27FC236}">
                <a16:creationId xmlns:a16="http://schemas.microsoft.com/office/drawing/2014/main" id="{74502611-A958-0116-E459-058CFFC905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865" y="7435566"/>
            <a:ext cx="17256704" cy="1740944"/>
          </a:xfrm>
          <a:prstGeom prst="rect">
            <a:avLst/>
          </a:prstGeom>
        </p:spPr>
      </p:pic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A8C3557B-F5D0-3B8E-F139-AB73C8F3CC17}"/>
              </a:ext>
            </a:extLst>
          </p:cNvPr>
          <p:cNvSpPr txBox="1">
            <a:spLocks/>
          </p:cNvSpPr>
          <p:nvPr/>
        </p:nvSpPr>
        <p:spPr>
          <a:xfrm>
            <a:off x="1253878" y="5316032"/>
            <a:ext cx="2276397" cy="427686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 err="1">
                <a:solidFill>
                  <a:srgbClr val="E1251B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Moteurs</a:t>
            </a:r>
            <a:endParaRPr lang="en-GB" sz="1732" dirty="0">
              <a:solidFill>
                <a:srgbClr val="E1251B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49253839-7407-9496-0541-BDD57F4ED407}"/>
              </a:ext>
            </a:extLst>
          </p:cNvPr>
          <p:cNvSpPr txBox="1">
            <a:spLocks/>
          </p:cNvSpPr>
          <p:nvPr/>
        </p:nvSpPr>
        <p:spPr>
          <a:xfrm>
            <a:off x="8108524" y="5311301"/>
            <a:ext cx="2276397" cy="427686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>
                <a:solidFill>
                  <a:srgbClr val="E1251B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Transmissions</a:t>
            </a:r>
            <a:endParaRPr lang="en-GB" sz="1732" dirty="0">
              <a:solidFill>
                <a:srgbClr val="E1251B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550A74A-BC64-9608-ED64-1687217585B5}"/>
              </a:ext>
            </a:extLst>
          </p:cNvPr>
          <p:cNvSpPr txBox="1">
            <a:spLocks/>
          </p:cNvSpPr>
          <p:nvPr/>
        </p:nvSpPr>
        <p:spPr>
          <a:xfrm>
            <a:off x="14963169" y="5316030"/>
            <a:ext cx="3319275" cy="427686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 err="1">
                <a:solidFill>
                  <a:srgbClr val="E1251B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Systèmes</a:t>
            </a:r>
            <a:r>
              <a:rPr lang="en-GB" sz="1732" b="1" dirty="0">
                <a:solidFill>
                  <a:srgbClr val="E1251B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GB" sz="1732" b="1" dirty="0" err="1">
                <a:solidFill>
                  <a:srgbClr val="E1251B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refroidissement</a:t>
            </a:r>
            <a:endParaRPr lang="en-GB" sz="1732" dirty="0">
              <a:solidFill>
                <a:srgbClr val="E1251B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2" name="Graphique 71">
            <a:extLst>
              <a:ext uri="{FF2B5EF4-FFF2-40B4-BE49-F238E27FC236}">
                <a16:creationId xmlns:a16="http://schemas.microsoft.com/office/drawing/2014/main" id="{15DACC41-8B87-6747-D5B7-847878203A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386465" y="1463713"/>
            <a:ext cx="1264507" cy="1097037"/>
          </a:xfrm>
          <a:prstGeom prst="rect">
            <a:avLst/>
          </a:prstGeom>
        </p:spPr>
      </p:pic>
      <p:pic>
        <p:nvPicPr>
          <p:cNvPr id="74" name="Graphique 73">
            <a:extLst>
              <a:ext uri="{FF2B5EF4-FFF2-40B4-BE49-F238E27FC236}">
                <a16:creationId xmlns:a16="http://schemas.microsoft.com/office/drawing/2014/main" id="{4A5D7E86-3FD3-4369-75BA-3430EE1AD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69078" y="6914419"/>
            <a:ext cx="2167533" cy="482451"/>
          </a:xfrm>
          <a:prstGeom prst="rect">
            <a:avLst/>
          </a:prstGeom>
        </p:spPr>
      </p:pic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19968C56-1C85-7EC6-9329-A4D4CF8FC454}"/>
              </a:ext>
            </a:extLst>
          </p:cNvPr>
          <p:cNvSpPr txBox="1">
            <a:spLocks/>
          </p:cNvSpPr>
          <p:nvPr/>
        </p:nvSpPr>
        <p:spPr>
          <a:xfrm>
            <a:off x="9261307" y="7005381"/>
            <a:ext cx="1583069" cy="2974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732" b="1" dirty="0">
                <a:solidFill>
                  <a:schemeClr val="bg1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Industrie</a:t>
            </a:r>
            <a:endParaRPr lang="en-GB" sz="1732" dirty="0">
              <a:solidFill>
                <a:schemeClr val="bg1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0D4CA3B3-9ECE-BCD2-F2D2-9874D3EF07DF}"/>
              </a:ext>
            </a:extLst>
          </p:cNvPr>
          <p:cNvCxnSpPr>
            <a:cxnSpLocks/>
          </p:cNvCxnSpPr>
          <p:nvPr/>
        </p:nvCxnSpPr>
        <p:spPr>
          <a:xfrm flipV="1">
            <a:off x="511546" y="5212652"/>
            <a:ext cx="19091416" cy="1047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9E41CD0A-3FD2-1ECA-22AA-7AA69332E620}"/>
              </a:ext>
            </a:extLst>
          </p:cNvPr>
          <p:cNvCxnSpPr>
            <a:cxnSpLocks/>
          </p:cNvCxnSpPr>
          <p:nvPr/>
        </p:nvCxnSpPr>
        <p:spPr>
          <a:xfrm>
            <a:off x="7451473" y="5223124"/>
            <a:ext cx="0" cy="146025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E0F92945-E4A8-09E6-4BC3-F11B0BE5E6BB}"/>
              </a:ext>
            </a:extLst>
          </p:cNvPr>
          <p:cNvCxnSpPr>
            <a:cxnSpLocks/>
          </p:cNvCxnSpPr>
          <p:nvPr/>
        </p:nvCxnSpPr>
        <p:spPr>
          <a:xfrm>
            <a:off x="13804990" y="5212652"/>
            <a:ext cx="0" cy="147072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2D4D8459-96D7-A691-5373-DAC8D6856AB2}"/>
              </a:ext>
            </a:extLst>
          </p:cNvPr>
          <p:cNvSpPr txBox="1">
            <a:spLocks/>
          </p:cNvSpPr>
          <p:nvPr/>
        </p:nvSpPr>
        <p:spPr>
          <a:xfrm>
            <a:off x="1337653" y="2803222"/>
            <a:ext cx="2276397" cy="427686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32" b="1" dirty="0" err="1">
                <a:solidFill>
                  <a:srgbClr val="E1251B"/>
                </a:solidFill>
                <a:latin typeface="Museo Sans 700" panose="02000000000000000000" pitchFamily="2" charset="77"/>
                <a:ea typeface="Verdana" panose="020B0604030504040204" pitchFamily="34" charset="0"/>
                <a:cs typeface="Verdana" panose="020B0604030504040204" pitchFamily="34" charset="0"/>
              </a:rPr>
              <a:t>Véhicules</a:t>
            </a:r>
            <a:endParaRPr lang="en-GB" sz="1732" dirty="0">
              <a:solidFill>
                <a:srgbClr val="E1251B"/>
              </a:solidFill>
              <a:latin typeface="Museo Sans 300" panose="02000000000000000000" pitchFamily="2" charset="77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29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ED824-89CA-7C0D-1881-AA8F1AB22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278C7475-53BA-C0C3-EFEC-56DE6FB6F660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80911" y="6270592"/>
            <a:ext cx="1543070" cy="1075605"/>
          </a:xfrm>
          <a:prstGeom prst="bentConnector3">
            <a:avLst>
              <a:gd name="adj1" fmla="val -22976"/>
            </a:avLst>
          </a:prstGeom>
          <a:ln w="28575">
            <a:solidFill>
              <a:srgbClr val="E125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ngle 23">
            <a:extLst>
              <a:ext uri="{FF2B5EF4-FFF2-40B4-BE49-F238E27FC236}">
                <a16:creationId xmlns:a16="http://schemas.microsoft.com/office/drawing/2014/main" id="{AFBEB414-88C5-A067-C51C-699B1B89F570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9852366" y="4361298"/>
            <a:ext cx="750302" cy="2837742"/>
          </a:xfrm>
          <a:prstGeom prst="bentConnector2">
            <a:avLst/>
          </a:prstGeom>
          <a:ln w="28575">
            <a:solidFill>
              <a:srgbClr val="E125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68E44AEC-6F51-69B0-3C59-9E0B60365A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444" y="10041093"/>
            <a:ext cx="2636830" cy="1040310"/>
          </a:xfrm>
          <a:prstGeom prst="rect">
            <a:avLst/>
          </a:prstGeom>
        </p:spPr>
      </p:pic>
      <p:pic>
        <p:nvPicPr>
          <p:cNvPr id="72" name="Graphique 71">
            <a:extLst>
              <a:ext uri="{FF2B5EF4-FFF2-40B4-BE49-F238E27FC236}">
                <a16:creationId xmlns:a16="http://schemas.microsoft.com/office/drawing/2014/main" id="{F4AB212B-DE4F-BE8B-2D25-2A1A206D1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465" y="1463713"/>
            <a:ext cx="1264507" cy="1097037"/>
          </a:xfrm>
          <a:prstGeom prst="rect">
            <a:avLst/>
          </a:prstGeom>
        </p:spPr>
      </p:pic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2C91A6DC-9D22-AE4F-78CC-D7195BA19AE9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647184" y="6036860"/>
            <a:ext cx="1434861" cy="1192184"/>
          </a:xfrm>
          <a:prstGeom prst="bentConnector3">
            <a:avLst>
              <a:gd name="adj1" fmla="val 50000"/>
            </a:avLst>
          </a:prstGeom>
          <a:ln w="28575">
            <a:solidFill>
              <a:srgbClr val="E1251B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691200F5-E4A0-19B4-2DA7-E059E160BEC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320857" y="5094765"/>
            <a:ext cx="2020930" cy="1762046"/>
          </a:xfrm>
          <a:prstGeom prst="bentConnector3">
            <a:avLst>
              <a:gd name="adj1" fmla="val 96683"/>
            </a:avLst>
          </a:prstGeom>
          <a:ln w="28575">
            <a:solidFill>
              <a:srgbClr val="E1251B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phique 7">
            <a:extLst>
              <a:ext uri="{FF2B5EF4-FFF2-40B4-BE49-F238E27FC236}">
                <a16:creationId xmlns:a16="http://schemas.microsoft.com/office/drawing/2014/main" id="{D134312E-B98C-D26B-BD39-274EC4B4A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75003" y="4794590"/>
            <a:ext cx="2725377" cy="60661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6D07856-DF8B-E273-5FFE-57037DE5F990}"/>
              </a:ext>
            </a:extLst>
          </p:cNvPr>
          <p:cNvSpPr txBox="1"/>
          <p:nvPr/>
        </p:nvSpPr>
        <p:spPr>
          <a:xfrm>
            <a:off x="12813485" y="4852178"/>
            <a:ext cx="2454604" cy="49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25"/>
            <a:r>
              <a:rPr lang="en-US" sz="2639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Lubrifiant</a:t>
            </a:r>
            <a:endParaRPr lang="en-US" sz="2639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8F09C99-7E0E-1192-0DE3-C8A9F8FCA277}"/>
              </a:ext>
            </a:extLst>
          </p:cNvPr>
          <p:cNvGrpSpPr/>
          <p:nvPr/>
        </p:nvGrpSpPr>
        <p:grpSpPr>
          <a:xfrm>
            <a:off x="6346619" y="5156857"/>
            <a:ext cx="3630025" cy="1076913"/>
            <a:chOff x="6346619" y="5745759"/>
            <a:chExt cx="3630025" cy="1076913"/>
          </a:xfrm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A1DAE9BF-943B-5410-85C6-D887613A5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46619" y="5745759"/>
              <a:ext cx="3611155" cy="107691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D47DD5A-5978-E576-4A87-633326C58624}"/>
                </a:ext>
              </a:extLst>
            </p:cNvPr>
            <p:cNvSpPr txBox="1"/>
            <p:nvPr/>
          </p:nvSpPr>
          <p:spPr>
            <a:xfrm>
              <a:off x="6365489" y="5843369"/>
              <a:ext cx="3611155" cy="904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25"/>
              <a:r>
                <a:rPr lang="en-US" sz="2639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Liquide de </a:t>
              </a:r>
              <a:r>
                <a:rPr lang="en-US" sz="2639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refroidissement</a:t>
              </a:r>
              <a:r>
                <a:rPr lang="en-US" sz="2639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ERS</a:t>
              </a:r>
            </a:p>
          </p:txBody>
        </p:sp>
      </p:grpSp>
      <p:pic>
        <p:nvPicPr>
          <p:cNvPr id="15" name="Graphique 14">
            <a:extLst>
              <a:ext uri="{FF2B5EF4-FFF2-40B4-BE49-F238E27FC236}">
                <a16:creationId xmlns:a16="http://schemas.microsoft.com/office/drawing/2014/main" id="{EF15FE2E-8456-17FB-DB9A-0EDC7198DC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38639" y="8557505"/>
            <a:ext cx="6476877" cy="1272750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AFBF54ED-BAD4-49F9-025C-69F68C28E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76205" y="8557507"/>
            <a:ext cx="6476877" cy="12727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40079B-E31C-D06C-836F-CB966CD06E23}"/>
              </a:ext>
            </a:extLst>
          </p:cNvPr>
          <p:cNvSpPr/>
          <p:nvPr/>
        </p:nvSpPr>
        <p:spPr>
          <a:xfrm>
            <a:off x="974234" y="1658293"/>
            <a:ext cx="10297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solidFill>
                  <a:srgbClr val="FFFFFF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UN PARTENARIAT TECHNIQUE GAGNANT</a:t>
            </a:r>
          </a:p>
        </p:txBody>
      </p:sp>
      <p:sp>
        <p:nvSpPr>
          <p:cNvPr id="18" name="object 86">
            <a:extLst>
              <a:ext uri="{FF2B5EF4-FFF2-40B4-BE49-F238E27FC236}">
                <a16:creationId xmlns:a16="http://schemas.microsoft.com/office/drawing/2014/main" id="{9D630AEC-EE17-5977-39F5-AE911D8A9F30}"/>
              </a:ext>
            </a:extLst>
          </p:cNvPr>
          <p:cNvSpPr txBox="1">
            <a:spLocks/>
          </p:cNvSpPr>
          <p:nvPr/>
        </p:nvSpPr>
        <p:spPr>
          <a:xfrm>
            <a:off x="1035659" y="2816888"/>
            <a:ext cx="5901311" cy="397655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24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77122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54249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31373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08498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385620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662744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939869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216994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R="1586497" indent="12566" algn="just">
              <a:lnSpc>
                <a:spcPct val="110000"/>
              </a:lnSpc>
              <a:spcBef>
                <a:spcPts val="440"/>
              </a:spcBef>
              <a:defRPr sz="1200" b="0" spc="-100">
                <a:solidFill>
                  <a:srgbClr val="000000"/>
                </a:solidFill>
              </a:defRPr>
            </a:pPr>
            <a:r>
              <a:rPr lang="fr-FR" sz="1979" dirty="0">
                <a:solidFill>
                  <a:schemeClr val="tx1"/>
                </a:solidFill>
                <a:latin typeface="Rubik" panose="00000500000000000000" pitchFamily="2" charset="-79"/>
                <a:ea typeface="Verdana"/>
                <a:cs typeface="Rubik" panose="00000500000000000000" pitchFamily="2" charset="-79"/>
              </a:rPr>
              <a:t>Nous </a:t>
            </a:r>
            <a:r>
              <a:rPr lang="fr-FR" sz="1979" dirty="0" err="1">
                <a:solidFill>
                  <a:schemeClr val="tx1"/>
                </a:solidFill>
                <a:latin typeface="Rubik" panose="00000500000000000000" pitchFamily="2" charset="-79"/>
                <a:ea typeface="Verdana"/>
                <a:cs typeface="Rubik" panose="00000500000000000000" pitchFamily="2" charset="-79"/>
              </a:rPr>
              <a:t>co-créons</a:t>
            </a:r>
            <a:r>
              <a:rPr lang="fr-FR" sz="1979" dirty="0">
                <a:solidFill>
                  <a:schemeClr val="tx1"/>
                </a:solidFill>
                <a:latin typeface="Rubik" panose="00000500000000000000" pitchFamily="2" charset="-79"/>
                <a:ea typeface="Verdana"/>
                <a:cs typeface="Rubik" panose="00000500000000000000" pitchFamily="2" charset="-79"/>
              </a:rPr>
              <a:t> des lubrifiants et des fluides fonctionnels gagnants pour nos clients et partenaires dans les grandes compétitions de sport automobile.</a:t>
            </a:r>
          </a:p>
          <a:p>
            <a:pPr marR="1586497" indent="12566" algn="just">
              <a:lnSpc>
                <a:spcPct val="110000"/>
              </a:lnSpc>
              <a:spcBef>
                <a:spcPts val="440"/>
              </a:spcBef>
              <a:defRPr sz="1200" b="0" spc="-100">
                <a:solidFill>
                  <a:srgbClr val="000000"/>
                </a:solidFill>
              </a:defRPr>
            </a:pPr>
            <a:endParaRPr lang="fr-FR" sz="1979" dirty="0">
              <a:solidFill>
                <a:schemeClr val="tx1"/>
              </a:solidFill>
              <a:latin typeface="Rubik" panose="00000500000000000000" pitchFamily="2" charset="-79"/>
              <a:ea typeface="Verdana"/>
              <a:cs typeface="Rubik" panose="00000500000000000000" pitchFamily="2" charset="-79"/>
            </a:endParaRPr>
          </a:p>
          <a:p>
            <a:pPr marR="1586497" indent="12566" algn="just">
              <a:lnSpc>
                <a:spcPct val="110000"/>
              </a:lnSpc>
              <a:spcBef>
                <a:spcPts val="440"/>
              </a:spcBef>
              <a:defRPr sz="1200" b="0" spc="-100">
                <a:solidFill>
                  <a:srgbClr val="000000"/>
                </a:solidFill>
              </a:defRPr>
            </a:pPr>
            <a:r>
              <a:rPr lang="fr-FR" sz="1979" dirty="0" err="1">
                <a:solidFill>
                  <a:schemeClr val="tx1"/>
                </a:solidFill>
                <a:latin typeface="Rubik" panose="00000500000000000000" pitchFamily="2" charset="-79"/>
                <a:ea typeface="Verdana"/>
                <a:cs typeface="Rubik" panose="00000500000000000000" pitchFamily="2" charset="-79"/>
              </a:rPr>
              <a:t>Petronas</a:t>
            </a:r>
            <a:r>
              <a:rPr lang="fr-FR" sz="1979" dirty="0">
                <a:solidFill>
                  <a:schemeClr val="tx1"/>
                </a:solidFill>
                <a:latin typeface="Rubik" panose="00000500000000000000" pitchFamily="2" charset="-79"/>
                <a:ea typeface="Verdana"/>
                <a:cs typeface="Rubik" panose="00000500000000000000" pitchFamily="2" charset="-79"/>
              </a:rPr>
              <a:t> est présent en Formule 1 depuis 1995 (Sauber) et a systématiquement maintenu cet investissement financier et technique .</a:t>
            </a:r>
            <a:endParaRPr lang="en-US" sz="1979" dirty="0">
              <a:solidFill>
                <a:schemeClr val="tx1"/>
              </a:solidFill>
              <a:latin typeface="Rubik" panose="00000500000000000000" pitchFamily="2" charset="-79"/>
              <a:ea typeface="Verdana"/>
              <a:cs typeface="Rubik" panose="00000500000000000000" pitchFamily="2" charset="-79"/>
            </a:endParaRPr>
          </a:p>
          <a:p>
            <a:pPr marR="1586497" indent="12566" algn="just">
              <a:lnSpc>
                <a:spcPct val="110000"/>
              </a:lnSpc>
              <a:spcBef>
                <a:spcPts val="440"/>
              </a:spcBef>
              <a:defRPr sz="1200" b="0" spc="-100">
                <a:solidFill>
                  <a:srgbClr val="000000"/>
                </a:solidFill>
              </a:defRPr>
            </a:pPr>
            <a:endParaRPr lang="fr-FR" sz="1979" dirty="0">
              <a:solidFill>
                <a:schemeClr val="tx1"/>
              </a:solidFill>
              <a:latin typeface="Rubik" panose="00000500000000000000" pitchFamily="2" charset="-79"/>
              <a:ea typeface="Verdana"/>
              <a:cs typeface="Rubik" panose="00000500000000000000" pitchFamily="2" charset="-79"/>
            </a:endParaRPr>
          </a:p>
          <a:p>
            <a:pPr marR="1586497" indent="12566" algn="just">
              <a:lnSpc>
                <a:spcPct val="110000"/>
              </a:lnSpc>
              <a:spcBef>
                <a:spcPts val="440"/>
              </a:spcBef>
              <a:defRPr sz="1200" b="0" spc="-100">
                <a:solidFill>
                  <a:srgbClr val="000000"/>
                </a:solidFill>
              </a:defRPr>
            </a:pPr>
            <a:r>
              <a:rPr lang="fr-FR" sz="1979" dirty="0">
                <a:solidFill>
                  <a:schemeClr val="tx1"/>
                </a:solidFill>
                <a:latin typeface="Rubik" panose="00000500000000000000" pitchFamily="2" charset="-79"/>
                <a:ea typeface="Verdana"/>
                <a:cs typeface="Rubik" panose="00000500000000000000" pitchFamily="2" charset="-79"/>
              </a:rPr>
              <a:t>Le partenariat avec Mercedes est un partenariat fort, </a:t>
            </a:r>
            <a:r>
              <a:rPr lang="fr-FR" sz="1979" dirty="0">
                <a:solidFill>
                  <a:srgbClr val="E1251B"/>
                </a:solidFill>
                <a:latin typeface="Rubik" panose="00000500000000000000" pitchFamily="2" charset="-79"/>
                <a:ea typeface="Verdana"/>
                <a:cs typeface="Rubik" panose="00000500000000000000" pitchFamily="2" charset="-79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renouvelé en 2022 pour affirmer notre présence en F1</a:t>
            </a:r>
            <a:r>
              <a:rPr lang="fr-FR" sz="1979" dirty="0">
                <a:solidFill>
                  <a:srgbClr val="E1251B"/>
                </a:solidFill>
                <a:latin typeface="Rubik" panose="00000500000000000000" pitchFamily="2" charset="-79"/>
                <a:ea typeface="Verdana"/>
                <a:cs typeface="Rubik" panose="00000500000000000000" pitchFamily="2" charset="-79"/>
              </a:rPr>
              <a:t>.  </a:t>
            </a:r>
          </a:p>
        </p:txBody>
      </p:sp>
      <p:pic>
        <p:nvPicPr>
          <p:cNvPr id="19" name="Picture 2" descr="Picture 2">
            <a:extLst>
              <a:ext uri="{FF2B5EF4-FFF2-40B4-BE49-F238E27FC236}">
                <a16:creationId xmlns:a16="http://schemas.microsoft.com/office/drawing/2014/main" id="{A58EDD40-44CF-9134-C998-440AA3D782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7829" y="7417929"/>
            <a:ext cx="2389836" cy="238983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object 87">
            <a:extLst>
              <a:ext uri="{FF2B5EF4-FFF2-40B4-BE49-F238E27FC236}">
                <a16:creationId xmlns:a16="http://schemas.microsoft.com/office/drawing/2014/main" id="{BCCB6447-E567-20B3-0C0F-B5E579FE67A0}"/>
              </a:ext>
            </a:extLst>
          </p:cNvPr>
          <p:cNvSpPr/>
          <p:nvPr/>
        </p:nvSpPr>
        <p:spPr>
          <a:xfrm>
            <a:off x="7077763" y="8741627"/>
            <a:ext cx="4273760" cy="1015013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100526" rIns="100526"/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77122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54249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31373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08498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385620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662744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939869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216994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defRPr sz="300"/>
            </a:pPr>
            <a:endParaRPr sz="660"/>
          </a:p>
        </p:txBody>
      </p:sp>
      <p:sp>
        <p:nvSpPr>
          <p:cNvPr id="21" name="object 88">
            <a:extLst>
              <a:ext uri="{FF2B5EF4-FFF2-40B4-BE49-F238E27FC236}">
                <a16:creationId xmlns:a16="http://schemas.microsoft.com/office/drawing/2014/main" id="{8363008E-58C9-8033-E752-878C361ECFB6}"/>
              </a:ext>
            </a:extLst>
          </p:cNvPr>
          <p:cNvSpPr/>
          <p:nvPr/>
        </p:nvSpPr>
        <p:spPr>
          <a:xfrm>
            <a:off x="13739736" y="8733302"/>
            <a:ext cx="3274682" cy="102333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100526" rIns="100526"/>
          <a:lstStyle>
            <a:defPPr marL="0" marR="0" indent="0" algn="l" defTabSz="121917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277122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554249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831373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108498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1385620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1662744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1939869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2216994" algn="l" defTabSz="55424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6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defRPr sz="300"/>
            </a:pPr>
            <a:endParaRPr sz="660"/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1C83C1F-90B1-62E1-4B57-515754C3DF35}"/>
              </a:ext>
            </a:extLst>
          </p:cNvPr>
          <p:cNvGrpSpPr/>
          <p:nvPr/>
        </p:nvGrpSpPr>
        <p:grpSpPr>
          <a:xfrm>
            <a:off x="7530959" y="4054475"/>
            <a:ext cx="2725377" cy="606617"/>
            <a:chOff x="7387359" y="4663156"/>
            <a:chExt cx="2725377" cy="606617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2724CE32-CAE5-3623-B148-6132E6B47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87359" y="4663156"/>
              <a:ext cx="2725377" cy="60661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938D348-033D-F702-8342-070EF3983CBC}"/>
                </a:ext>
              </a:extLst>
            </p:cNvPr>
            <p:cNvSpPr txBox="1"/>
            <p:nvPr/>
          </p:nvSpPr>
          <p:spPr>
            <a:xfrm>
              <a:off x="7804487" y="4720744"/>
              <a:ext cx="1904279" cy="498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025"/>
              <a:r>
                <a:rPr lang="en-US" sz="2639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Carburant</a:t>
              </a:r>
            </a:p>
          </p:txBody>
        </p:sp>
      </p:grpSp>
      <p:pic>
        <p:nvPicPr>
          <p:cNvPr id="25" name="Picture 2" descr="A black and blue race car&#10;&#10;Description automatically generated">
            <a:extLst>
              <a:ext uri="{FF2B5EF4-FFF2-40B4-BE49-F238E27FC236}">
                <a16:creationId xmlns:a16="http://schemas.microsoft.com/office/drawing/2014/main" id="{6E45D0B3-6373-9019-881D-9742E5F692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796" y="6185925"/>
            <a:ext cx="10016389" cy="2498463"/>
          </a:xfrm>
          <a:prstGeom prst="rect">
            <a:avLst/>
          </a:prstGeom>
          <a:effectLst/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441B3D58-65E1-2C05-6DAC-887D7B61F1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966458" y="5707062"/>
            <a:ext cx="4039811" cy="60661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40D1346-EEAF-9DF0-B3FE-1C35BF91EA6B}"/>
              </a:ext>
            </a:extLst>
          </p:cNvPr>
          <p:cNvSpPr txBox="1"/>
          <p:nvPr/>
        </p:nvSpPr>
        <p:spPr>
          <a:xfrm>
            <a:off x="15082044" y="5787625"/>
            <a:ext cx="3638765" cy="49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025"/>
            <a:r>
              <a:rPr lang="en-US" sz="2639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Fluides</a:t>
            </a:r>
            <a:r>
              <a:rPr lang="en-US" sz="2639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639" dirty="0" err="1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hydrauliques</a:t>
            </a:r>
            <a:endParaRPr lang="en-US" sz="2639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2" name="Image 31" descr="Une image contenant capture d’écran, Équipement de protection individuelle, motocyclette, personne&#10;&#10;Description générée automatiquement">
            <a:extLst>
              <a:ext uri="{FF2B5EF4-FFF2-40B4-BE49-F238E27FC236}">
                <a16:creationId xmlns:a16="http://schemas.microsoft.com/office/drawing/2014/main" id="{173E72C9-504F-AFFE-B45D-2423090A98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611" y="-758080"/>
            <a:ext cx="7198781" cy="46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51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F211EA-D67D-4DD3-9228-46C48B9E7B3B}"/>
              </a:ext>
            </a:extLst>
          </p:cNvPr>
          <p:cNvSpPr/>
          <p:nvPr/>
        </p:nvSpPr>
        <p:spPr>
          <a:xfrm>
            <a:off x="974153" y="1658257"/>
            <a:ext cx="899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CONCLUSION</a:t>
            </a:r>
          </a:p>
        </p:txBody>
      </p:sp>
      <p:sp>
        <p:nvSpPr>
          <p:cNvPr id="2" name="Graphique 18">
            <a:extLst>
              <a:ext uri="{FF2B5EF4-FFF2-40B4-BE49-F238E27FC236}">
                <a16:creationId xmlns:a16="http://schemas.microsoft.com/office/drawing/2014/main" id="{764348B7-2BB3-48F5-BD74-4E93F5DA9060}"/>
              </a:ext>
            </a:extLst>
          </p:cNvPr>
          <p:cNvSpPr/>
          <p:nvPr/>
        </p:nvSpPr>
        <p:spPr>
          <a:xfrm>
            <a:off x="-387029" y="1463214"/>
            <a:ext cx="1264517" cy="1097047"/>
          </a:xfrm>
          <a:custGeom>
            <a:avLst/>
            <a:gdLst>
              <a:gd name="connsiteX0" fmla="*/ 874519 w 1264517"/>
              <a:gd name="connsiteY0" fmla="*/ 61090 h 1097047"/>
              <a:gd name="connsiteX1" fmla="*/ 949662 w 1264517"/>
              <a:gd name="connsiteY1" fmla="*/ 102982 h 1097047"/>
              <a:gd name="connsiteX2" fmla="*/ 1191182 w 1264517"/>
              <a:gd name="connsiteY2" fmla="*/ 506705 h 1097047"/>
              <a:gd name="connsiteX3" fmla="*/ 1191182 w 1264517"/>
              <a:gd name="connsiteY3" fmla="*/ 590464 h 1097047"/>
              <a:gd name="connsiteX4" fmla="*/ 949662 w 1264517"/>
              <a:gd name="connsiteY4" fmla="*/ 994187 h 1097047"/>
              <a:gd name="connsiteX5" fmla="*/ 874519 w 1264517"/>
              <a:gd name="connsiteY5" fmla="*/ 1036078 h 1097047"/>
              <a:gd name="connsiteX6" fmla="*/ 391503 w 1264517"/>
              <a:gd name="connsiteY6" fmla="*/ 1036078 h 1097047"/>
              <a:gd name="connsiteX7" fmla="*/ 316360 w 1264517"/>
              <a:gd name="connsiteY7" fmla="*/ 994187 h 1097047"/>
              <a:gd name="connsiteX8" fmla="*/ 74864 w 1264517"/>
              <a:gd name="connsiteY8" fmla="*/ 590464 h 1097047"/>
              <a:gd name="connsiteX9" fmla="*/ 74864 w 1264517"/>
              <a:gd name="connsiteY9" fmla="*/ 506705 h 1097047"/>
              <a:gd name="connsiteX10" fmla="*/ 316360 w 1264517"/>
              <a:gd name="connsiteY10" fmla="*/ 102982 h 1097047"/>
              <a:gd name="connsiteX11" fmla="*/ 391503 w 1264517"/>
              <a:gd name="connsiteY11" fmla="*/ 61090 h 1097047"/>
              <a:gd name="connsiteX12" fmla="*/ 874519 w 1264517"/>
              <a:gd name="connsiteY12" fmla="*/ 61090 h 1097047"/>
              <a:gd name="connsiteX13" fmla="*/ 874519 w 1264517"/>
              <a:gd name="connsiteY13" fmla="*/ 461 h 1097047"/>
              <a:gd name="connsiteX14" fmla="*/ 391503 w 1264517"/>
              <a:gd name="connsiteY14" fmla="*/ 461 h 1097047"/>
              <a:gd name="connsiteX15" fmla="*/ 261944 w 1264517"/>
              <a:gd name="connsiteY15" fmla="*/ 72667 h 1097047"/>
              <a:gd name="connsiteX16" fmla="*/ 20448 w 1264517"/>
              <a:gd name="connsiteY16" fmla="*/ 476366 h 1097047"/>
              <a:gd name="connsiteX17" fmla="*/ 20448 w 1264517"/>
              <a:gd name="connsiteY17" fmla="*/ 620754 h 1097047"/>
              <a:gd name="connsiteX18" fmla="*/ 261944 w 1264517"/>
              <a:gd name="connsiteY18" fmla="*/ 1024477 h 1097047"/>
              <a:gd name="connsiteX19" fmla="*/ 391503 w 1264517"/>
              <a:gd name="connsiteY19" fmla="*/ 1096659 h 1097047"/>
              <a:gd name="connsiteX20" fmla="*/ 874519 w 1264517"/>
              <a:gd name="connsiteY20" fmla="*/ 1096659 h 1097047"/>
              <a:gd name="connsiteX21" fmla="*/ 1004078 w 1264517"/>
              <a:gd name="connsiteY21" fmla="*/ 1024453 h 1097047"/>
              <a:gd name="connsiteX22" fmla="*/ 1245574 w 1264517"/>
              <a:gd name="connsiteY22" fmla="*/ 620754 h 1097047"/>
              <a:gd name="connsiteX23" fmla="*/ 1245574 w 1264517"/>
              <a:gd name="connsiteY23" fmla="*/ 476366 h 1097047"/>
              <a:gd name="connsiteX24" fmla="*/ 1004078 w 1264517"/>
              <a:gd name="connsiteY24" fmla="*/ 72643 h 1097047"/>
              <a:gd name="connsiteX25" fmla="*/ 874519 w 1264517"/>
              <a:gd name="connsiteY25" fmla="*/ 461 h 10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64517" h="1097047">
                <a:moveTo>
                  <a:pt x="874519" y="61090"/>
                </a:moveTo>
                <a:cubicBezTo>
                  <a:pt x="905513" y="61090"/>
                  <a:pt x="934177" y="77060"/>
                  <a:pt x="949662" y="102982"/>
                </a:cubicBezTo>
                <a:lnTo>
                  <a:pt x="1191182" y="506705"/>
                </a:lnTo>
                <a:cubicBezTo>
                  <a:pt x="1206692" y="532626"/>
                  <a:pt x="1206692" y="564542"/>
                  <a:pt x="1191182" y="590464"/>
                </a:cubicBezTo>
                <a:lnTo>
                  <a:pt x="949662" y="994187"/>
                </a:lnTo>
                <a:cubicBezTo>
                  <a:pt x="934177" y="1020108"/>
                  <a:pt x="905513" y="1036078"/>
                  <a:pt x="874519" y="1036078"/>
                </a:cubicBezTo>
                <a:lnTo>
                  <a:pt x="391503" y="1036078"/>
                </a:lnTo>
                <a:cubicBezTo>
                  <a:pt x="360509" y="1036078"/>
                  <a:pt x="331845" y="1020108"/>
                  <a:pt x="316360" y="994187"/>
                </a:cubicBezTo>
                <a:lnTo>
                  <a:pt x="74864" y="590464"/>
                </a:lnTo>
                <a:cubicBezTo>
                  <a:pt x="59355" y="564542"/>
                  <a:pt x="59355" y="532626"/>
                  <a:pt x="74864" y="506705"/>
                </a:cubicBezTo>
                <a:lnTo>
                  <a:pt x="316360" y="102982"/>
                </a:lnTo>
                <a:cubicBezTo>
                  <a:pt x="331845" y="77060"/>
                  <a:pt x="360509" y="61090"/>
                  <a:pt x="391503" y="61090"/>
                </a:cubicBezTo>
                <a:lnTo>
                  <a:pt x="874519" y="61090"/>
                </a:lnTo>
                <a:moveTo>
                  <a:pt x="874519" y="461"/>
                </a:moveTo>
                <a:lnTo>
                  <a:pt x="391503" y="461"/>
                </a:lnTo>
                <a:cubicBezTo>
                  <a:pt x="338228" y="461"/>
                  <a:pt x="288570" y="28130"/>
                  <a:pt x="261944" y="72667"/>
                </a:cubicBezTo>
                <a:lnTo>
                  <a:pt x="20448" y="476366"/>
                </a:lnTo>
                <a:cubicBezTo>
                  <a:pt x="-6201" y="520903"/>
                  <a:pt x="-6201" y="576217"/>
                  <a:pt x="20448" y="620754"/>
                </a:cubicBezTo>
                <a:lnTo>
                  <a:pt x="261944" y="1024477"/>
                </a:lnTo>
                <a:cubicBezTo>
                  <a:pt x="288570" y="1069014"/>
                  <a:pt x="338204" y="1096659"/>
                  <a:pt x="391503" y="1096659"/>
                </a:cubicBezTo>
                <a:lnTo>
                  <a:pt x="874519" y="1096659"/>
                </a:lnTo>
                <a:cubicBezTo>
                  <a:pt x="927794" y="1096659"/>
                  <a:pt x="977452" y="1068990"/>
                  <a:pt x="1004078" y="1024453"/>
                </a:cubicBezTo>
                <a:lnTo>
                  <a:pt x="1245574" y="620754"/>
                </a:lnTo>
                <a:cubicBezTo>
                  <a:pt x="1272223" y="576241"/>
                  <a:pt x="1272223" y="520903"/>
                  <a:pt x="1245574" y="476366"/>
                </a:cubicBezTo>
                <a:lnTo>
                  <a:pt x="1004078" y="72643"/>
                </a:lnTo>
                <a:cubicBezTo>
                  <a:pt x="977428" y="28130"/>
                  <a:pt x="927794" y="461"/>
                  <a:pt x="874519" y="461"/>
                </a:cubicBezTo>
              </a:path>
            </a:pathLst>
          </a:custGeom>
          <a:solidFill>
            <a:schemeClr val="bg1"/>
          </a:solidFill>
          <a:ln w="241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68A33B-01FE-440C-AD94-CA754EAE6AAA}"/>
              </a:ext>
            </a:extLst>
          </p:cNvPr>
          <p:cNvSpPr txBox="1"/>
          <p:nvPr/>
        </p:nvSpPr>
        <p:spPr>
          <a:xfrm>
            <a:off x="1975644" y="3673475"/>
            <a:ext cx="14610753" cy="1202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latin typeface="Rubik" panose="00000500000000000000" pitchFamily="2" charset="-79"/>
                <a:cs typeface="Rubik" panose="00000500000000000000" pitchFamily="2" charset="-79"/>
              </a:rPr>
              <a:t>REJOIGNEZ NOTRE </a:t>
            </a:r>
            <a:r>
              <a:rPr lang="en-US" sz="5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NOUVEAU MONDE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D1184F-78E9-4221-96FB-D21CC958A767}"/>
              </a:ext>
            </a:extLst>
          </p:cNvPr>
          <p:cNvSpPr txBox="1"/>
          <p:nvPr/>
        </p:nvSpPr>
        <p:spPr>
          <a:xfrm>
            <a:off x="3956843" y="5273675"/>
            <a:ext cx="11353801" cy="355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Sélection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qualitative de nouveaux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distributeurs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Renforcement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des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distributeurs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existants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Renforcement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vos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atouts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commerciaux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Besoin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d’implication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marketing</a:t>
            </a:r>
          </a:p>
        </p:txBody>
      </p:sp>
    </p:spTree>
    <p:extLst>
      <p:ext uri="{BB962C8B-B14F-4D97-AF65-F5344CB8AC3E}">
        <p14:creationId xmlns:p14="http://schemas.microsoft.com/office/powerpoint/2010/main" val="7551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FE26C78-2A7D-309C-B56F-223D754E6B32}"/>
              </a:ext>
            </a:extLst>
          </p:cNvPr>
          <p:cNvSpPr txBox="1"/>
          <p:nvPr/>
        </p:nvSpPr>
        <p:spPr>
          <a:xfrm>
            <a:off x="8278755" y="5192501"/>
            <a:ext cx="3772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NOTRE</a:t>
            </a:r>
            <a:b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40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ENGAGEMENT</a:t>
            </a:r>
            <a:br>
              <a:rPr lang="fr-FR" sz="40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44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RSE : </a:t>
            </a:r>
            <a:r>
              <a:rPr lang="fr-FR" sz="4000" b="1" dirty="0">
                <a:latin typeface="Rubik" panose="00000500000000000000" pitchFamily="2" charset="-79"/>
                <a:cs typeface="Rubik" panose="00000500000000000000" pitchFamily="2" charset="-79"/>
              </a:rPr>
              <a:t>Réduire</a:t>
            </a:r>
            <a:br>
              <a:rPr lang="fr-FR" sz="4000" b="1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  <a:t>notre empreinte</a:t>
            </a:r>
            <a:b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  <a:t>carbone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7DFCA47-F89B-6465-4510-829B1D03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545" y="7153315"/>
            <a:ext cx="5084222" cy="2131133"/>
          </a:xfrm>
          <a:prstGeom prst="rect">
            <a:avLst/>
          </a:prstGeom>
        </p:spPr>
      </p:pic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437E4C63-489B-A325-C13C-C5DF2201CCC0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185444" y="7153315"/>
            <a:ext cx="4495800" cy="2376673"/>
          </a:xfrm>
          <a:prstGeom prst="bentConnector3">
            <a:avLst>
              <a:gd name="adj1" fmla="val 35311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88E8CE6C-294F-9DDA-F8CE-B4E43EAFAB9A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7816836" y="5229186"/>
            <a:ext cx="1688322" cy="217314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295F752A-DF23-EBC2-F61D-7F1EE570665F}"/>
              </a:ext>
            </a:extLst>
          </p:cNvPr>
          <p:cNvCxnSpPr>
            <a:cxnSpLocks/>
            <a:stCxn id="54" idx="3"/>
            <a:endCxn id="5" idx="2"/>
          </p:cNvCxnSpPr>
          <p:nvPr/>
        </p:nvCxnSpPr>
        <p:spPr>
          <a:xfrm flipV="1">
            <a:off x="9900445" y="7747046"/>
            <a:ext cx="264486" cy="2010423"/>
          </a:xfrm>
          <a:prstGeom prst="bentConnector2">
            <a:avLst/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5AB1110C-CDAF-F11F-EB93-3C624F16F657}"/>
              </a:ext>
            </a:extLst>
          </p:cNvPr>
          <p:cNvCxnSpPr>
            <a:cxnSpLocks/>
            <a:stCxn id="60" idx="1"/>
          </p:cNvCxnSpPr>
          <p:nvPr/>
        </p:nvCxnSpPr>
        <p:spPr>
          <a:xfrm rot="10800000" flipV="1">
            <a:off x="12051106" y="5799661"/>
            <a:ext cx="3904786" cy="897735"/>
          </a:xfrm>
          <a:prstGeom prst="bentConnector3">
            <a:avLst>
              <a:gd name="adj1" fmla="val 739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752B8AEE-3677-A8D4-6EB2-099F69F5417D}"/>
              </a:ext>
            </a:extLst>
          </p:cNvPr>
          <p:cNvCxnSpPr>
            <a:cxnSpLocks/>
          </p:cNvCxnSpPr>
          <p:nvPr/>
        </p:nvCxnSpPr>
        <p:spPr>
          <a:xfrm rot="10800000">
            <a:off x="11780599" y="6953523"/>
            <a:ext cx="4244294" cy="2330334"/>
          </a:xfrm>
          <a:prstGeom prst="bentConnector3">
            <a:avLst>
              <a:gd name="adj1" fmla="val 2546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ADE2C629-3408-D183-6024-78B54BA48053}"/>
              </a:ext>
            </a:extLst>
          </p:cNvPr>
          <p:cNvCxnSpPr>
            <a:cxnSpLocks/>
            <a:stCxn id="63" idx="1"/>
          </p:cNvCxnSpPr>
          <p:nvPr/>
        </p:nvCxnSpPr>
        <p:spPr>
          <a:xfrm rot="10800000">
            <a:off x="10586245" y="7747047"/>
            <a:ext cx="607615" cy="1785797"/>
          </a:xfrm>
          <a:prstGeom prst="bentConnector2">
            <a:avLst/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035313F9-6BD1-B7C4-E94A-D516625ECEA3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4060924" y="5548624"/>
            <a:ext cx="4217831" cy="1020451"/>
          </a:xfrm>
          <a:prstGeom prst="bentConnector3">
            <a:avLst>
              <a:gd name="adj1" fmla="val 21696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que 36">
            <a:extLst>
              <a:ext uri="{FF2B5EF4-FFF2-40B4-BE49-F238E27FC236}">
                <a16:creationId xmlns:a16="http://schemas.microsoft.com/office/drawing/2014/main" id="{9672C4CC-D08F-50B5-5FF0-435DF9B0F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93920" y="7419506"/>
            <a:ext cx="2483756" cy="169222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E751AF1-D478-603B-75D0-CD4D0720A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54" y="3504103"/>
            <a:ext cx="4907987" cy="163231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964D2C7-5B9A-E8AF-B3D0-B6DD5663B8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5176" y="2406712"/>
            <a:ext cx="1922480" cy="2498273"/>
          </a:xfrm>
          <a:prstGeom prst="rect">
            <a:avLst/>
          </a:prstGeom>
          <a:effectLst/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E028A279-3224-E0B1-9DA3-1AF19E359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26540" y="4026717"/>
            <a:ext cx="1477167" cy="1387641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482CB8ED-DFBF-1A53-D398-36C32FACA4DA}"/>
              </a:ext>
            </a:extLst>
          </p:cNvPr>
          <p:cNvGrpSpPr/>
          <p:nvPr/>
        </p:nvGrpSpPr>
        <p:grpSpPr>
          <a:xfrm>
            <a:off x="844376" y="5148975"/>
            <a:ext cx="3402479" cy="753592"/>
            <a:chOff x="-116383" y="7329356"/>
            <a:chExt cx="3065806" cy="753592"/>
          </a:xfrm>
        </p:grpSpPr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FE36DB89-19B4-E86E-00B0-53F926266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16383" y="7329356"/>
              <a:ext cx="3065806" cy="753592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A0C7407-B323-AB84-6323-99BCDB01766C}"/>
                </a:ext>
              </a:extLst>
            </p:cNvPr>
            <p:cNvSpPr/>
            <p:nvPr/>
          </p:nvSpPr>
          <p:spPr>
            <a:xfrm>
              <a:off x="69301" y="7375062"/>
              <a:ext cx="27125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LIQUIDES DE</a:t>
              </a:r>
            </a:p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REFROIDISSEMENT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8E380647-9F87-2B78-5B07-88283FD5C05A}"/>
              </a:ext>
            </a:extLst>
          </p:cNvPr>
          <p:cNvGrpSpPr/>
          <p:nvPr/>
        </p:nvGrpSpPr>
        <p:grpSpPr>
          <a:xfrm>
            <a:off x="5662286" y="5011871"/>
            <a:ext cx="2154550" cy="434629"/>
            <a:chOff x="6621543" y="4229565"/>
            <a:chExt cx="1651626" cy="434629"/>
          </a:xfrm>
        </p:grpSpPr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30BFE36A-11D1-234A-E9A6-D27DF8257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21543" y="4229565"/>
              <a:ext cx="1651626" cy="434629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3F721F-1A5F-417F-D87B-8260C7366710}"/>
                </a:ext>
              </a:extLst>
            </p:cNvPr>
            <p:cNvSpPr/>
            <p:nvPr/>
          </p:nvSpPr>
          <p:spPr>
            <a:xfrm>
              <a:off x="6761820" y="4264084"/>
              <a:ext cx="13900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ECOBOX 20L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6485C33-A0FF-AEB2-AB28-7807332DCC20}"/>
              </a:ext>
            </a:extLst>
          </p:cNvPr>
          <p:cNvGrpSpPr/>
          <p:nvPr/>
        </p:nvGrpSpPr>
        <p:grpSpPr>
          <a:xfrm>
            <a:off x="6366436" y="9497753"/>
            <a:ext cx="3534009" cy="519432"/>
            <a:chOff x="8672210" y="3621786"/>
            <a:chExt cx="2065920" cy="519432"/>
          </a:xfrm>
        </p:grpSpPr>
        <p:pic>
          <p:nvPicPr>
            <p:cNvPr id="54" name="Graphique 53">
              <a:extLst>
                <a:ext uri="{FF2B5EF4-FFF2-40B4-BE49-F238E27FC236}">
                  <a16:creationId xmlns:a16="http://schemas.microsoft.com/office/drawing/2014/main" id="{D52B8849-CDC9-2A53-B615-3F28C452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72210" y="3621786"/>
              <a:ext cx="2065920" cy="519432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20886C-2588-1359-794C-E28697001491}"/>
                </a:ext>
              </a:extLst>
            </p:cNvPr>
            <p:cNvSpPr/>
            <p:nvPr/>
          </p:nvSpPr>
          <p:spPr>
            <a:xfrm>
              <a:off x="8795195" y="3690605"/>
              <a:ext cx="18288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FLUIDES ÉLECTRIQUES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1B5FF72-9A00-D642-63CB-35D98415FBE1}"/>
              </a:ext>
            </a:extLst>
          </p:cNvPr>
          <p:cNvGrpSpPr/>
          <p:nvPr/>
        </p:nvGrpSpPr>
        <p:grpSpPr>
          <a:xfrm>
            <a:off x="16588842" y="2563127"/>
            <a:ext cx="2736650" cy="434630"/>
            <a:chOff x="15795424" y="5753364"/>
            <a:chExt cx="2736650" cy="434630"/>
          </a:xfrm>
        </p:grpSpPr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5BA112DC-5C55-46A0-0355-2973EB24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795424" y="5753364"/>
              <a:ext cx="2736650" cy="434630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7885DA5-C4BF-4996-2730-AA3E4C6A9163}"/>
                </a:ext>
              </a:extLst>
            </p:cNvPr>
            <p:cNvSpPr/>
            <p:nvPr/>
          </p:nvSpPr>
          <p:spPr>
            <a:xfrm>
              <a:off x="15984890" y="5787883"/>
              <a:ext cx="23185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CONSOMMATION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D50A2E2-D0F0-6BA4-B2FD-5CD23DD3948F}"/>
              </a:ext>
            </a:extLst>
          </p:cNvPr>
          <p:cNvGrpSpPr/>
          <p:nvPr/>
        </p:nvGrpSpPr>
        <p:grpSpPr>
          <a:xfrm>
            <a:off x="15955892" y="5582347"/>
            <a:ext cx="3774352" cy="434629"/>
            <a:chOff x="13314294" y="5015617"/>
            <a:chExt cx="2248205" cy="434629"/>
          </a:xfrm>
        </p:grpSpPr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2A8614B0-50E1-262F-3146-B68CBF3D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314294" y="5015617"/>
              <a:ext cx="2248205" cy="43462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A8AE63B-760A-A298-0378-303D8D3DF578}"/>
                </a:ext>
              </a:extLst>
            </p:cNvPr>
            <p:cNvSpPr/>
            <p:nvPr/>
          </p:nvSpPr>
          <p:spPr>
            <a:xfrm>
              <a:off x="13480282" y="5050136"/>
              <a:ext cx="1935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PLASTIQUES RECYCLÉS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311DBFC-F978-3552-9186-C4BC3EE69879}"/>
              </a:ext>
            </a:extLst>
          </p:cNvPr>
          <p:cNvGrpSpPr/>
          <p:nvPr/>
        </p:nvGrpSpPr>
        <p:grpSpPr>
          <a:xfrm>
            <a:off x="11193859" y="9321157"/>
            <a:ext cx="3288100" cy="432347"/>
            <a:chOff x="17331314" y="7143048"/>
            <a:chExt cx="2286000" cy="769568"/>
          </a:xfrm>
        </p:grpSpPr>
        <p:pic>
          <p:nvPicPr>
            <p:cNvPr id="63" name="Graphique 62">
              <a:extLst>
                <a:ext uri="{FF2B5EF4-FFF2-40B4-BE49-F238E27FC236}">
                  <a16:creationId xmlns:a16="http://schemas.microsoft.com/office/drawing/2014/main" id="{00476585-E328-0517-BB94-EE561CA5D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31314" y="7143048"/>
              <a:ext cx="2286000" cy="753592"/>
            </a:xfrm>
            <a:prstGeom prst="rect">
              <a:avLst/>
            </a:prstGeom>
          </p:spPr>
        </p:pic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1A50DFD4-1924-7BCC-21D3-B1C321BF37BC}"/>
                </a:ext>
              </a:extLst>
            </p:cNvPr>
            <p:cNvSpPr/>
            <p:nvPr/>
          </p:nvSpPr>
          <p:spPr>
            <a:xfrm>
              <a:off x="17397752" y="7200429"/>
              <a:ext cx="2146920" cy="712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CIRCUITS COURTS</a:t>
              </a:r>
            </a:p>
          </p:txBody>
        </p:sp>
      </p:grp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000DB81-1341-4349-4175-5CBEF6C19055}"/>
              </a:ext>
            </a:extLst>
          </p:cNvPr>
          <p:cNvSpPr/>
          <p:nvPr/>
        </p:nvSpPr>
        <p:spPr>
          <a:xfrm>
            <a:off x="970015" y="10017185"/>
            <a:ext cx="399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Une gamme de LG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100% biodégradables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aux parfums exclusifs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473BCAB2-FB9A-172B-812B-E7B5AAE9D9B5}"/>
              </a:ext>
            </a:extLst>
          </p:cNvPr>
          <p:cNvSpPr/>
          <p:nvPr/>
        </p:nvSpPr>
        <p:spPr>
          <a:xfrm>
            <a:off x="537891" y="6148368"/>
            <a:ext cx="3978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Une gamme de LR constructeurs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100% biodégradable en 2L et 5L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000B8FF-F063-565E-C0B1-0A712EED43CE}"/>
              </a:ext>
            </a:extLst>
          </p:cNvPr>
          <p:cNvSpPr/>
          <p:nvPr/>
        </p:nvSpPr>
        <p:spPr>
          <a:xfrm>
            <a:off x="6232756" y="10226675"/>
            <a:ext cx="3910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Fournisseur Officiel du 1er prototype 100% électrique aux 24h du Mans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C35DD3B-522C-E9F4-7E97-9DD912CADE97}"/>
              </a:ext>
            </a:extLst>
          </p:cNvPr>
          <p:cNvSpPr/>
          <p:nvPr/>
        </p:nvSpPr>
        <p:spPr>
          <a:xfrm>
            <a:off x="11081222" y="9926772"/>
            <a:ext cx="3450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Rubik" panose="00000500000000000000" pitchFamily="2" charset="-79"/>
                <a:cs typeface="Rubik" panose="00000500000000000000" pitchFamily="2" charset="-79"/>
              </a:rPr>
              <a:t>Sourcing</a:t>
            </a: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 local de nos bidons,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étiquettes, cartons et fluides</a:t>
            </a: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3A46B3CD-6B59-998D-B037-3F6654DCC7E9}"/>
              </a:ext>
            </a:extLst>
          </p:cNvPr>
          <p:cNvSpPr/>
          <p:nvPr/>
        </p:nvSpPr>
        <p:spPr>
          <a:xfrm>
            <a:off x="16099999" y="3140447"/>
            <a:ext cx="3609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Nos formules 0W-16, 0W-20,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0W-30 et 5W-30 économisent jusqu’à 4.1% de carburant 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3A7A288-48DC-DE99-EC1E-D856A16D5353}"/>
              </a:ext>
            </a:extLst>
          </p:cNvPr>
          <p:cNvSpPr/>
          <p:nvPr/>
        </p:nvSpPr>
        <p:spPr>
          <a:xfrm>
            <a:off x="15552949" y="6156439"/>
            <a:ext cx="4548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Chaîne d’approvisionnement verte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pour tous nos plastiques de pack</a:t>
            </a: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68F90F9-727B-3403-EA1C-596A18AF5D1F}"/>
              </a:ext>
            </a:extLst>
          </p:cNvPr>
          <p:cNvSpPr/>
          <p:nvPr/>
        </p:nvSpPr>
        <p:spPr>
          <a:xfrm>
            <a:off x="13136512" y="3042294"/>
            <a:ext cx="2197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latin typeface="Rubik" panose="00000500000000000000" pitchFamily="2" charset="-79"/>
                <a:cs typeface="Rubik" panose="00000500000000000000" pitchFamily="2" charset="-79"/>
              </a:rPr>
              <a:t>Sourcing</a:t>
            </a:r>
            <a:endParaRPr lang="fr-FR" sz="1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Formulation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Tests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Fabrication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Conditionnement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Stockage, etc.</a:t>
            </a: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351CBD97-A435-622B-6520-4EEAE96F4D0C}"/>
              </a:ext>
            </a:extLst>
          </p:cNvPr>
          <p:cNvSpPr/>
          <p:nvPr/>
        </p:nvSpPr>
        <p:spPr>
          <a:xfrm>
            <a:off x="5252470" y="5628202"/>
            <a:ext cx="3039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92% de plastique en moins par rapport aux bidons 20L</a:t>
            </a:r>
          </a:p>
        </p:txBody>
      </p:sp>
      <p:pic>
        <p:nvPicPr>
          <p:cNvPr id="1057" name="Graphique 1056">
            <a:extLst>
              <a:ext uri="{FF2B5EF4-FFF2-40B4-BE49-F238E27FC236}">
                <a16:creationId xmlns:a16="http://schemas.microsoft.com/office/drawing/2014/main" id="{2FF2F656-4ED1-961E-DAB5-D288B91B67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31419" y="401878"/>
            <a:ext cx="2427019" cy="18876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9901E4-B712-B3C7-6BC0-807FC66388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23" y="7162623"/>
            <a:ext cx="2652955" cy="2581903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4E273B02-1ADF-4414-AC13-70273CD9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863" y="302446"/>
            <a:ext cx="5011902" cy="3467842"/>
          </a:xfrm>
          <a:prstGeom prst="rect">
            <a:avLst/>
          </a:prstGeom>
          <a:effectLst/>
        </p:spPr>
      </p:pic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778257AF-B8F5-49C3-8BF3-D2045AA0D3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86398" y="4736494"/>
            <a:ext cx="906989" cy="1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5AE4117-F059-4F5B-A906-D2641B9FC1AE}"/>
              </a:ext>
            </a:extLst>
          </p:cNvPr>
          <p:cNvSpPr/>
          <p:nvPr/>
        </p:nvSpPr>
        <p:spPr>
          <a:xfrm>
            <a:off x="10477747" y="4442678"/>
            <a:ext cx="242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Le successeur du BARTENDER² :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L’huile en libre-service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29C2513F-2C20-4BF8-B29B-D7FF3A4A1B42}"/>
              </a:ext>
            </a:extLst>
          </p:cNvPr>
          <p:cNvGrpSpPr/>
          <p:nvPr/>
        </p:nvGrpSpPr>
        <p:grpSpPr>
          <a:xfrm>
            <a:off x="9505158" y="3932577"/>
            <a:ext cx="1719903" cy="446566"/>
            <a:chOff x="1251311" y="5689769"/>
            <a:chExt cx="1500708" cy="446566"/>
          </a:xfrm>
        </p:grpSpPr>
        <p:pic>
          <p:nvPicPr>
            <p:cNvPr id="68" name="Graphique 67">
              <a:extLst>
                <a:ext uri="{FF2B5EF4-FFF2-40B4-BE49-F238E27FC236}">
                  <a16:creationId xmlns:a16="http://schemas.microsoft.com/office/drawing/2014/main" id="{870038B0-43DF-44EC-8E88-06193EE9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1311" y="5689769"/>
              <a:ext cx="1500708" cy="446566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560EC86-3391-4D2F-9033-3D1272E3D828}"/>
                </a:ext>
              </a:extLst>
            </p:cNvPr>
            <p:cNvSpPr/>
            <p:nvPr/>
          </p:nvSpPr>
          <p:spPr>
            <a:xfrm>
              <a:off x="1404457" y="5733712"/>
              <a:ext cx="12580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BARISTA</a:t>
              </a:r>
              <a:endParaRPr lang="fr-FR" b="1" baseline="30000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9B0C29F-3B94-2697-8F7B-71D35CBD30BD}"/>
              </a:ext>
            </a:extLst>
          </p:cNvPr>
          <p:cNvGrpSpPr/>
          <p:nvPr/>
        </p:nvGrpSpPr>
        <p:grpSpPr>
          <a:xfrm>
            <a:off x="1500927" y="9315449"/>
            <a:ext cx="3010473" cy="429077"/>
            <a:chOff x="157900" y="7531388"/>
            <a:chExt cx="2712589" cy="429077"/>
          </a:xfrm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D7443A68-04CC-5BB1-036B-CD11E4C1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1649" y="7531388"/>
              <a:ext cx="2115137" cy="4290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F8AA7B-2557-7896-7B16-48F0C7B823BD}"/>
                </a:ext>
              </a:extLst>
            </p:cNvPr>
            <p:cNvSpPr/>
            <p:nvPr/>
          </p:nvSpPr>
          <p:spPr>
            <a:xfrm>
              <a:off x="157900" y="7548727"/>
              <a:ext cx="27125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LAVE-GLACES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0042C18E-53DE-B519-0133-DEE56EB3F1B6}"/>
              </a:ext>
            </a:extLst>
          </p:cNvPr>
          <p:cNvCxnSpPr>
            <a:cxnSpLocks/>
          </p:cNvCxnSpPr>
          <p:nvPr/>
        </p:nvCxnSpPr>
        <p:spPr>
          <a:xfrm rot="5400000">
            <a:off x="10859034" y="3424079"/>
            <a:ext cx="2719806" cy="1741386"/>
          </a:xfrm>
          <a:prstGeom prst="bentConnector3">
            <a:avLst>
              <a:gd name="adj1" fmla="val 88289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que 48">
            <a:extLst>
              <a:ext uri="{FF2B5EF4-FFF2-40B4-BE49-F238E27FC236}">
                <a16:creationId xmlns:a16="http://schemas.microsoft.com/office/drawing/2014/main" id="{85EF1B07-AA2C-53A7-9AE2-0D318D52C9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069100" y="2034094"/>
            <a:ext cx="3020242" cy="900774"/>
          </a:xfrm>
          <a:prstGeom prst="rect">
            <a:avLst/>
          </a:prstGeom>
        </p:spPr>
      </p:pic>
      <p:grpSp>
        <p:nvGrpSpPr>
          <p:cNvPr id="72" name="Groupe 71">
            <a:extLst>
              <a:ext uri="{FF2B5EF4-FFF2-40B4-BE49-F238E27FC236}">
                <a16:creationId xmlns:a16="http://schemas.microsoft.com/office/drawing/2014/main" id="{26D53027-DE97-3C24-DD6B-4F139194CC61}"/>
              </a:ext>
            </a:extLst>
          </p:cNvPr>
          <p:cNvGrpSpPr/>
          <p:nvPr/>
        </p:nvGrpSpPr>
        <p:grpSpPr>
          <a:xfrm>
            <a:off x="15847401" y="8940904"/>
            <a:ext cx="3132813" cy="707886"/>
            <a:chOff x="13314294" y="4984876"/>
            <a:chExt cx="1866070" cy="707886"/>
          </a:xfrm>
        </p:grpSpPr>
        <p:pic>
          <p:nvPicPr>
            <p:cNvPr id="73" name="Graphique 72">
              <a:extLst>
                <a:ext uri="{FF2B5EF4-FFF2-40B4-BE49-F238E27FC236}">
                  <a16:creationId xmlns:a16="http://schemas.microsoft.com/office/drawing/2014/main" id="{EE883500-D393-9DFF-EC93-35D4B4A5F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314294" y="5015617"/>
              <a:ext cx="1866070" cy="607608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6799746-2E30-3A5C-679C-DCB9AD84FF98}"/>
                </a:ext>
              </a:extLst>
            </p:cNvPr>
            <p:cNvSpPr/>
            <p:nvPr/>
          </p:nvSpPr>
          <p:spPr>
            <a:xfrm>
              <a:off x="13498833" y="4984876"/>
              <a:ext cx="14969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SOUFFLAGE P.E.T.</a:t>
              </a:r>
              <a:b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EN INTERNE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42454C1-5510-6B3A-18ED-50092E692BFA}"/>
              </a:ext>
            </a:extLst>
          </p:cNvPr>
          <p:cNvSpPr/>
          <p:nvPr/>
        </p:nvSpPr>
        <p:spPr>
          <a:xfrm>
            <a:off x="14932122" y="9626530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Réduction de l’impact environnemental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grâce à la production sur site de nos bidons</a:t>
            </a:r>
            <a:endParaRPr lang="en-US" sz="1600" b="1" dirty="0">
              <a:solidFill>
                <a:srgbClr val="90BE4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6558E890-F7F6-46E8-7C1E-C1830856B4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51107" y="2770880"/>
            <a:ext cx="4680315" cy="3246095"/>
          </a:xfrm>
          <a:prstGeom prst="bentConnector3">
            <a:avLst>
              <a:gd name="adj1" fmla="val 3073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Image 101">
            <a:extLst>
              <a:ext uri="{FF2B5EF4-FFF2-40B4-BE49-F238E27FC236}">
                <a16:creationId xmlns:a16="http://schemas.microsoft.com/office/drawing/2014/main" id="{65B4348B-5C3C-EA2F-B8C8-25DC66567B3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937" y="6908904"/>
            <a:ext cx="1059365" cy="1968942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2E1BECA4-45A6-5D24-672A-80D082A879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B03E07-58E6-8BF8-6DA0-46E15761F928}"/>
              </a:ext>
            </a:extLst>
          </p:cNvPr>
          <p:cNvSpPr/>
          <p:nvPr/>
        </p:nvSpPr>
        <p:spPr>
          <a:xfrm>
            <a:off x="974152" y="1658257"/>
            <a:ext cx="9078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 MARQUE LA PLUS ÉCOLOGIQUE</a:t>
            </a:r>
          </a:p>
        </p:txBody>
      </p:sp>
    </p:spTree>
    <p:extLst>
      <p:ext uri="{BB962C8B-B14F-4D97-AF65-F5344CB8AC3E}">
        <p14:creationId xmlns:p14="http://schemas.microsoft.com/office/powerpoint/2010/main" val="40290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9750"/>
                            </p:stCondLst>
                            <p:childTnLst>
                              <p:par>
                                <p:cTn id="1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250"/>
                            </p:stCondLst>
                            <p:childTnLst>
                              <p:par>
                                <p:cTn id="1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750"/>
                            </p:stCondLst>
                            <p:childTnLst>
                              <p:par>
                                <p:cTn id="1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35" grpId="0"/>
      <p:bldP spid="1038" grpId="0"/>
      <p:bldP spid="1039" grpId="0"/>
      <p:bldP spid="1041" grpId="0"/>
      <p:bldP spid="1045" grpId="0"/>
      <p:bldP spid="1046" grpId="0"/>
      <p:bldP spid="1048" grpId="0"/>
      <p:bldP spid="1051" grpId="0"/>
      <p:bldP spid="66" grpId="0"/>
      <p:bldP spid="7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D7DE89A0-4D67-4034-8E8C-AFEE2FAEB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1044" y="8554341"/>
            <a:ext cx="4274128" cy="11719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0AFCC5-60E2-49AA-AD43-BC2B84439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817" y="9450458"/>
            <a:ext cx="1088779" cy="30652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CC3213-DF64-49E0-8F96-8C8B90A365DB}"/>
              </a:ext>
            </a:extLst>
          </p:cNvPr>
          <p:cNvSpPr txBox="1"/>
          <p:nvPr/>
        </p:nvSpPr>
        <p:spPr>
          <a:xfrm>
            <a:off x="7361139" y="9946399"/>
            <a:ext cx="5095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ubik" panose="00000500000000000000" pitchFamily="2" charset="-79"/>
                <a:cs typeface="Rubik" panose="00000500000000000000" pitchFamily="2" charset="-79"/>
              </a:rPr>
              <a:t>101-109 rue Jean-Jaurès, 92300 Levallois-Perret FRANCE</a:t>
            </a:r>
          </a:p>
          <a:p>
            <a:pPr algn="ctr"/>
            <a:r>
              <a:rPr lang="fr-FR" sz="1400" dirty="0">
                <a:latin typeface="Rubik" panose="00000500000000000000" pitchFamily="2" charset="-79"/>
                <a:cs typeface="Rubik" panose="00000500000000000000" pitchFamily="2" charset="-79"/>
              </a:rPr>
              <a:t>Tél : +33 (0)2 41 75 26 70 Fax : +33 (0)2 41 62 67 02</a:t>
            </a:r>
          </a:p>
          <a:p>
            <a:pPr algn="ctr"/>
            <a:r>
              <a:rPr lang="fr-FR" sz="1400" dirty="0">
                <a:latin typeface="Rubik" panose="00000500000000000000" pitchFamily="2" charset="-79"/>
                <a:cs typeface="Rubik" panose="00000500000000000000" pitchFamily="2" charset="-79"/>
              </a:rPr>
              <a:t>www.accor-lubrifiants.com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84E4310-58C6-4D43-B295-3313BD6CAADA}"/>
              </a:ext>
            </a:extLst>
          </p:cNvPr>
          <p:cNvSpPr txBox="1"/>
          <p:nvPr/>
        </p:nvSpPr>
        <p:spPr>
          <a:xfrm>
            <a:off x="1718289" y="5484877"/>
            <a:ext cx="3267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LÉA MORIHAIN</a:t>
            </a:r>
          </a:p>
          <a:p>
            <a:pPr algn="ctr"/>
            <a:r>
              <a: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COMMERCIAL DIRECTOR</a:t>
            </a:r>
          </a:p>
          <a:p>
            <a:pPr algn="ctr"/>
            <a:r>
              <a:rPr lang="fr-FR" sz="1600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lea.morihain@kennol.com</a:t>
            </a:r>
            <a:endParaRPr lang="fr-FR" sz="1600" dirty="0">
              <a:solidFill>
                <a:srgbClr val="E1251B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(0)6 80 45 75 23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F2C276-E037-F241-8E27-25704BC3BC32}"/>
              </a:ext>
            </a:extLst>
          </p:cNvPr>
          <p:cNvSpPr txBox="1"/>
          <p:nvPr/>
        </p:nvSpPr>
        <p:spPr>
          <a:xfrm>
            <a:off x="5079080" y="7350883"/>
            <a:ext cx="3216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CLAIRE SOCHELEAU</a:t>
            </a:r>
          </a:p>
          <a:p>
            <a:pPr algn="ctr"/>
            <a:r>
              <a: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EXPORT MANAGER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claire.socheleau@kennol.com</a:t>
            </a:r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(0)7 84 25 58 91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515268-34BA-EF4D-9477-7F6BC5AC246B}"/>
              </a:ext>
            </a:extLst>
          </p:cNvPr>
          <p:cNvSpPr txBox="1"/>
          <p:nvPr/>
        </p:nvSpPr>
        <p:spPr>
          <a:xfrm>
            <a:off x="8300244" y="5484877"/>
            <a:ext cx="3420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MÉLANIE GABORIAU</a:t>
            </a:r>
          </a:p>
          <a:p>
            <a:pPr algn="ctr"/>
            <a:r>
              <a: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INTERNATIONAL SALES DEVELOPER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melanie.gaboriau@kennol.com</a:t>
            </a:r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(0)6 83 50 05 08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67D5A2-1656-D24D-9AD8-2066F813F217}"/>
              </a:ext>
            </a:extLst>
          </p:cNvPr>
          <p:cNvSpPr txBox="1"/>
          <p:nvPr/>
        </p:nvSpPr>
        <p:spPr>
          <a:xfrm>
            <a:off x="11576844" y="7350883"/>
            <a:ext cx="3584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ALEXANDRE KOVRIGA</a:t>
            </a:r>
          </a:p>
          <a:p>
            <a:pPr algn="ctr"/>
            <a:r>
              <a: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EAST EUROPE SALES DEVELOPER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alexandre.kovriga@kennol.com</a:t>
            </a:r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(0)6 08 35 67 78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88F1DA-9510-804F-9CB0-CEBAEC75408C}"/>
              </a:ext>
            </a:extLst>
          </p:cNvPr>
          <p:cNvSpPr/>
          <p:nvPr/>
        </p:nvSpPr>
        <p:spPr>
          <a:xfrm>
            <a:off x="8909844" y="2408780"/>
            <a:ext cx="2590800" cy="2955744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1A001-A6F1-4BAF-BE93-B4B325EC6CE0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CONTACTS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2E57EC98-9B75-4F0C-AD0A-8CE01D804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0" name="Hexagone 9">
            <a:extLst>
              <a:ext uri="{FF2B5EF4-FFF2-40B4-BE49-F238E27FC236}">
                <a16:creationId xmlns:a16="http://schemas.microsoft.com/office/drawing/2014/main" id="{3784A0BD-D031-AABE-312B-F819F0750EF4}"/>
              </a:ext>
            </a:extLst>
          </p:cNvPr>
          <p:cNvSpPr/>
          <p:nvPr/>
        </p:nvSpPr>
        <p:spPr>
          <a:xfrm>
            <a:off x="7766844" y="1387475"/>
            <a:ext cx="2142071" cy="1846613"/>
          </a:xfrm>
          <a:prstGeom prst="hexagon">
            <a:avLst/>
          </a:prstGeom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ED8A006-8FF3-EF76-FEB1-4815A948E8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545" y="4320242"/>
            <a:ext cx="3267075" cy="29432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A3DD969-2AA3-A0B3-8D14-0CA755D20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41" y="4320243"/>
            <a:ext cx="3267075" cy="29432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835B29C-37FF-44BA-9EA3-7313A037F5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89" y="2454275"/>
            <a:ext cx="3267075" cy="294322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6725CE2-DBB7-11D6-53F8-6E5F40BAF1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93" y="2454275"/>
            <a:ext cx="3267075" cy="2943225"/>
          </a:xfrm>
          <a:prstGeom prst="rect">
            <a:avLst/>
          </a:prstGeom>
        </p:spPr>
      </p:pic>
      <p:pic>
        <p:nvPicPr>
          <p:cNvPr id="8" name="Image 7" descr="Une image contenant Visage humain, homme, personne, portrait&#10;&#10;Description générée automatiquement">
            <a:extLst>
              <a:ext uri="{FF2B5EF4-FFF2-40B4-BE49-F238E27FC236}">
                <a16:creationId xmlns:a16="http://schemas.microsoft.com/office/drawing/2014/main" id="{E8C13084-2B7A-DD7C-5205-8A67DBB363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297" y="2454275"/>
            <a:ext cx="3298362" cy="297141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B41DC85-ECAC-2FD3-8E9D-81D9E5A11A16}"/>
              </a:ext>
            </a:extLst>
          </p:cNvPr>
          <p:cNvSpPr txBox="1"/>
          <p:nvPr/>
        </p:nvSpPr>
        <p:spPr>
          <a:xfrm>
            <a:off x="14849008" y="5484877"/>
            <a:ext cx="3584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STÉPHANE LEBOT</a:t>
            </a:r>
          </a:p>
          <a:p>
            <a:pPr algn="ctr"/>
            <a:r>
              <a:rPr lang="en-US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KEY ACCOUNT MANAGER</a:t>
            </a:r>
          </a:p>
          <a:p>
            <a:pPr algn="ctr"/>
            <a:r>
              <a:rPr lang="en-US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FRENCH-SPEAKING COUNTRIES </a:t>
            </a:r>
            <a:endParaRPr lang="fr-FR" sz="16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stephane.lebot@kennol.com</a:t>
            </a:r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(0)6 81 99 35 32</a:t>
            </a:r>
          </a:p>
        </p:txBody>
      </p:sp>
    </p:spTree>
    <p:extLst>
      <p:ext uri="{BB962C8B-B14F-4D97-AF65-F5344CB8AC3E}">
        <p14:creationId xmlns:p14="http://schemas.microsoft.com/office/powerpoint/2010/main" val="35478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4" grpId="0"/>
      <p:bldP spid="1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E3756D-31C2-4E0C-B46E-D135B53C7297}"/>
              </a:ext>
            </a:extLst>
          </p:cNvPr>
          <p:cNvSpPr/>
          <p:nvPr/>
        </p:nvSpPr>
        <p:spPr>
          <a:xfrm>
            <a:off x="0" y="7410428"/>
            <a:ext cx="20105688" cy="366832"/>
          </a:xfrm>
          <a:prstGeom prst="rect">
            <a:avLst/>
          </a:prstGeom>
          <a:solidFill>
            <a:srgbClr val="E423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9F03903-0EDF-466B-B767-974AD1C871CA}"/>
              </a:ext>
            </a:extLst>
          </p:cNvPr>
          <p:cNvGrpSpPr/>
          <p:nvPr/>
        </p:nvGrpSpPr>
        <p:grpSpPr>
          <a:xfrm>
            <a:off x="-81756" y="5901717"/>
            <a:ext cx="20254465" cy="3444576"/>
            <a:chOff x="-81756" y="5638797"/>
            <a:chExt cx="20254465" cy="344457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6033AB9-90F4-4D15-ACBD-372F0A94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479" y="5645150"/>
              <a:ext cx="5157335" cy="343822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87F89DA-26B5-4160-A329-7AEAFAB64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62" y="5645151"/>
              <a:ext cx="5157334" cy="343822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6DBD35F-9971-4632-A934-6B3E473B2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56" y="5641974"/>
              <a:ext cx="5177558" cy="343822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D1425E8-63C5-43A3-9B64-4FD55247A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5844" y="5638797"/>
              <a:ext cx="5166865" cy="344457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C37BD2A-AEA2-48D1-B3CE-005A5DD18659}"/>
              </a:ext>
            </a:extLst>
          </p:cNvPr>
          <p:cNvSpPr/>
          <p:nvPr/>
        </p:nvSpPr>
        <p:spPr>
          <a:xfrm>
            <a:off x="974153" y="1658257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USINE  ET  PRODUCTION</a:t>
            </a:r>
            <a:endParaRPr lang="fr-FR" sz="3600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71337B68-4F1A-45FF-942B-FC521B4B2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26DDCE2-F0EB-4869-B4BB-E87A4AE8E95A}"/>
              </a:ext>
            </a:extLst>
          </p:cNvPr>
          <p:cNvSpPr txBox="1"/>
          <p:nvPr/>
        </p:nvSpPr>
        <p:spPr>
          <a:xfrm>
            <a:off x="1004691" y="2606675"/>
            <a:ext cx="6304953" cy="23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Unités de production ultramodernes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Lignes entièrement automatisées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Création de lignes pour les nouveaux packagings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Capacité de production en constante évolution avec les nouveaux produits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54EC91-85EF-46DC-AFB8-46929B4FEA89}"/>
              </a:ext>
            </a:extLst>
          </p:cNvPr>
          <p:cNvSpPr txBox="1"/>
          <p:nvPr/>
        </p:nvSpPr>
        <p:spPr>
          <a:xfrm>
            <a:off x="7614444" y="2606675"/>
            <a:ext cx="11734800" cy="23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Toutes nos formules sont générées numériquement en temps réel, offrant une flexibilité de changement de composants, pour une meilleure adaptabilité du produit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Nous créons nos produits et adaptons les packagings aux contraintes du pays (climat,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Marketing packaging aux besoins du pays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Management de production par priorités clients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26DB78-FD9B-16D0-238A-B6A3FA0AA7AE}"/>
              </a:ext>
            </a:extLst>
          </p:cNvPr>
          <p:cNvGrpSpPr/>
          <p:nvPr/>
        </p:nvGrpSpPr>
        <p:grpSpPr>
          <a:xfrm>
            <a:off x="15787801" y="741330"/>
            <a:ext cx="3357228" cy="1444690"/>
            <a:chOff x="15787801" y="741330"/>
            <a:chExt cx="3357228" cy="144469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DFE113F-2348-4CD0-9D45-EF44400A0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715" y="743723"/>
              <a:ext cx="1564314" cy="1442297"/>
            </a:xfrm>
            <a:prstGeom prst="rect">
              <a:avLst/>
            </a:prstGeom>
          </p:spPr>
        </p:pic>
        <p:pic>
          <p:nvPicPr>
            <p:cNvPr id="17" name="Image 16" descr="Une image contenant texte, extérieur&#10;&#10;Description générée automatiquement">
              <a:extLst>
                <a:ext uri="{FF2B5EF4-FFF2-40B4-BE49-F238E27FC236}">
                  <a16:creationId xmlns:a16="http://schemas.microsoft.com/office/drawing/2014/main" id="{7F4D5BD6-D7CC-42AE-A728-90660AD5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7801" y="741330"/>
              <a:ext cx="1564314" cy="1444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0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build="p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14244" y="35210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KENNOL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DANS LE MONDE </a:t>
            </a:r>
          </a:p>
        </p:txBody>
      </p:sp>
    </p:spTree>
    <p:extLst>
      <p:ext uri="{BB962C8B-B14F-4D97-AF65-F5344CB8AC3E}">
        <p14:creationId xmlns:p14="http://schemas.microsoft.com/office/powerpoint/2010/main" val="25290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484095F8-8F61-87BE-166D-6A6A474BF8C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402527" y="2115686"/>
            <a:ext cx="3073381" cy="2943928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52CCFBFB-3001-FE4C-1F02-7B26050B7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06" y="3746828"/>
            <a:ext cx="7266199" cy="3660416"/>
          </a:xfrm>
          <a:prstGeom prst="rect">
            <a:avLst/>
          </a:prstGeom>
        </p:spPr>
      </p:pic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A7A7EE15-CA5E-0CD8-92EF-38CFBE8440BA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03164" y="4149538"/>
            <a:ext cx="6902880" cy="1125857"/>
          </a:xfrm>
          <a:prstGeom prst="bentConnector3">
            <a:avLst>
              <a:gd name="adj1" fmla="val 17803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29A2525C-DEE5-51A1-F4A7-22A6A6847FC8}"/>
              </a:ext>
            </a:extLst>
          </p:cNvPr>
          <p:cNvCxnSpPr>
            <a:cxnSpLocks/>
          </p:cNvCxnSpPr>
          <p:nvPr/>
        </p:nvCxnSpPr>
        <p:spPr>
          <a:xfrm>
            <a:off x="3251258" y="4746893"/>
            <a:ext cx="4532482" cy="213417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0E3D5353-8E24-4860-8635-957CC1B2BCF2}"/>
              </a:ext>
            </a:extLst>
          </p:cNvPr>
          <p:cNvCxnSpPr>
            <a:cxnSpLocks/>
            <a:stCxn id="36" idx="0"/>
          </p:cNvCxnSpPr>
          <p:nvPr/>
        </p:nvCxnSpPr>
        <p:spPr>
          <a:xfrm rot="16200000" flipV="1">
            <a:off x="12860902" y="4004159"/>
            <a:ext cx="1596035" cy="4468950"/>
          </a:xfrm>
          <a:prstGeom prst="bentConnector2">
            <a:avLst/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F18F10C1-31F7-68A3-E76A-54DFEBEEA6A2}"/>
              </a:ext>
            </a:extLst>
          </p:cNvPr>
          <p:cNvCxnSpPr>
            <a:cxnSpLocks/>
            <a:stCxn id="27" idx="3"/>
          </p:cNvCxnSpPr>
          <p:nvPr/>
        </p:nvCxnSpPr>
        <p:spPr>
          <a:xfrm flipH="1">
            <a:off x="9281353" y="1651151"/>
            <a:ext cx="1401792" cy="3332265"/>
          </a:xfrm>
          <a:prstGeom prst="bentConnector4">
            <a:avLst>
              <a:gd name="adj1" fmla="val -32787"/>
              <a:gd name="adj2" fmla="val 7952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4ABC9374-9402-00E7-7CA3-7B23417C8D48}"/>
              </a:ext>
            </a:extLst>
          </p:cNvPr>
          <p:cNvCxnSpPr>
            <a:cxnSpLocks/>
            <a:stCxn id="39" idx="1"/>
          </p:cNvCxnSpPr>
          <p:nvPr/>
        </p:nvCxnSpPr>
        <p:spPr>
          <a:xfrm rot="10800000">
            <a:off x="9595647" y="6659819"/>
            <a:ext cx="976479" cy="2024735"/>
          </a:xfrm>
          <a:prstGeom prst="bentConnector2">
            <a:avLst/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8845C36B-4734-DE86-F8FB-C43F3E66D8EC}"/>
              </a:ext>
            </a:extLst>
          </p:cNvPr>
          <p:cNvCxnSpPr>
            <a:cxnSpLocks/>
          </p:cNvCxnSpPr>
          <p:nvPr/>
        </p:nvCxnSpPr>
        <p:spPr>
          <a:xfrm flipV="1">
            <a:off x="4786550" y="5275396"/>
            <a:ext cx="4199494" cy="2394875"/>
          </a:xfrm>
          <a:prstGeom prst="bentConnector3">
            <a:avLst>
              <a:gd name="adj1" fmla="val 88105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D7AE29C6-116D-C14D-0E6D-2AB0221C90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1990" y="2320044"/>
            <a:ext cx="2805006" cy="2674137"/>
          </a:xfrm>
          <a:prstGeom prst="bentConnector3">
            <a:avLst>
              <a:gd name="adj1" fmla="val 81913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71CCEE13-61E0-8502-5F37-41B254A5082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886924" y="6409317"/>
            <a:ext cx="2898900" cy="1375334"/>
          </a:xfrm>
          <a:prstGeom prst="bentConnector3">
            <a:avLst>
              <a:gd name="adj1" fmla="val 99286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1C0C5E9-3BD6-FB81-9C97-E414BE0B4CCC}"/>
              </a:ext>
            </a:extLst>
          </p:cNvPr>
          <p:cNvGrpSpPr/>
          <p:nvPr/>
        </p:nvGrpSpPr>
        <p:grpSpPr>
          <a:xfrm>
            <a:off x="990585" y="3535025"/>
            <a:ext cx="2961584" cy="3174519"/>
            <a:chOff x="539044" y="3220688"/>
            <a:chExt cx="2961584" cy="3174519"/>
          </a:xfrm>
        </p:grpSpPr>
        <p:pic>
          <p:nvPicPr>
            <p:cNvPr id="20" name="Image 19" descr="Une image contenant plafond, bouteille, Poubelle, intérieur&#10;&#10;Description générée automatiquement">
              <a:extLst>
                <a:ext uri="{FF2B5EF4-FFF2-40B4-BE49-F238E27FC236}">
                  <a16:creationId xmlns:a16="http://schemas.microsoft.com/office/drawing/2014/main" id="{577644DD-10C3-77B5-20BE-2C96C32A4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45" y="3220688"/>
              <a:ext cx="2622383" cy="235615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51B51F-50A4-1E97-B51A-C0A7FF005AB2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Buenos Aires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FF88EC2-4A78-FE20-D62C-F9CBF8A442BA}"/>
              </a:ext>
            </a:extLst>
          </p:cNvPr>
          <p:cNvGrpSpPr/>
          <p:nvPr/>
        </p:nvGrpSpPr>
        <p:grpSpPr>
          <a:xfrm>
            <a:off x="3960957" y="681236"/>
            <a:ext cx="2622383" cy="3173403"/>
            <a:chOff x="708645" y="3221804"/>
            <a:chExt cx="2622383" cy="3173403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3A7AE21-03C3-DE57-2286-13F9C21C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1804"/>
              <a:ext cx="2622383" cy="235391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06E2E6-2B16-9790-6C1A-5BE03ADD08FB}"/>
                </a:ext>
              </a:extLst>
            </p:cNvPr>
            <p:cNvSpPr/>
            <p:nvPr/>
          </p:nvSpPr>
          <p:spPr>
            <a:xfrm>
              <a:off x="954108" y="5687321"/>
              <a:ext cx="21314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EQUIP AUTO Paris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B030C23-F266-9C50-F596-3F0FBB3799B4}"/>
              </a:ext>
            </a:extLst>
          </p:cNvPr>
          <p:cNvGrpSpPr/>
          <p:nvPr/>
        </p:nvGrpSpPr>
        <p:grpSpPr>
          <a:xfrm>
            <a:off x="7891162" y="473075"/>
            <a:ext cx="2961584" cy="3174519"/>
            <a:chOff x="539044" y="3220688"/>
            <a:chExt cx="2961584" cy="317451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9C16413-6972-4CF2-B224-C9D87152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277602-F725-DC25-D726-E7956FA1B1AB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Francfort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2EBA2BB-A211-1FE7-F329-8477FEB2532D}"/>
              </a:ext>
            </a:extLst>
          </p:cNvPr>
          <p:cNvGrpSpPr/>
          <p:nvPr/>
        </p:nvGrpSpPr>
        <p:grpSpPr>
          <a:xfrm>
            <a:off x="16072644" y="3010347"/>
            <a:ext cx="2961584" cy="3174519"/>
            <a:chOff x="539044" y="3220688"/>
            <a:chExt cx="2961584" cy="3174519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48E4B6B-AB4E-B7EA-B09D-9B4CF050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A90C56-48ED-DDE3-B6A9-A3B14BAA9BA0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Istanbul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6BE35DF-48EB-CE16-9031-05C32FE89139}"/>
              </a:ext>
            </a:extLst>
          </p:cNvPr>
          <p:cNvGrpSpPr/>
          <p:nvPr/>
        </p:nvGrpSpPr>
        <p:grpSpPr>
          <a:xfrm>
            <a:off x="12994158" y="905241"/>
            <a:ext cx="2961584" cy="3174519"/>
            <a:chOff x="539044" y="3220688"/>
            <a:chExt cx="2961584" cy="3174519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6F3D59F-7C4A-A3E0-068F-2ED00B22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75FB0C-77CE-25E7-271F-8DB3AA3DA2C1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Astana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2227469-933A-7621-7130-41C3B36642E3}"/>
              </a:ext>
            </a:extLst>
          </p:cNvPr>
          <p:cNvGrpSpPr/>
          <p:nvPr/>
        </p:nvGrpSpPr>
        <p:grpSpPr>
          <a:xfrm>
            <a:off x="14412602" y="7036651"/>
            <a:ext cx="2961584" cy="3174519"/>
            <a:chOff x="539044" y="3220688"/>
            <a:chExt cx="2961584" cy="3174519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03E8E82-7FF9-E920-91C6-DF454940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B42B3BD-2355-CD41-F6EC-F6DFAEF20732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Shanghai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F040F03-CAB5-B521-81CD-58ACCF4E383D}"/>
              </a:ext>
            </a:extLst>
          </p:cNvPr>
          <p:cNvGrpSpPr/>
          <p:nvPr/>
        </p:nvGrpSpPr>
        <p:grpSpPr>
          <a:xfrm>
            <a:off x="10402524" y="7506478"/>
            <a:ext cx="2961584" cy="3174519"/>
            <a:chOff x="539044" y="3220688"/>
            <a:chExt cx="2961584" cy="3174519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53B0ABC-1225-7DB7-1389-7D0ADE3C8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C52DC04-FA41-9E92-7524-B88206F6D781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Johannesburg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C862EB7-5F40-80BD-EA95-F8175FC59395}"/>
              </a:ext>
            </a:extLst>
          </p:cNvPr>
          <p:cNvGrpSpPr/>
          <p:nvPr/>
        </p:nvGrpSpPr>
        <p:grpSpPr>
          <a:xfrm>
            <a:off x="6369234" y="7889387"/>
            <a:ext cx="2961584" cy="3174519"/>
            <a:chOff x="539044" y="3220688"/>
            <a:chExt cx="2961584" cy="3174519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372DA955-C961-C062-274B-1893D5BB6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328AF00-844C-C5F7-B4A3-464877D7DF37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Dubaï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AF82450F-E2B3-2ACA-0E8C-736AB15D8905}"/>
              </a:ext>
            </a:extLst>
          </p:cNvPr>
          <p:cNvGrpSpPr/>
          <p:nvPr/>
        </p:nvGrpSpPr>
        <p:grpSpPr>
          <a:xfrm>
            <a:off x="2695393" y="6998173"/>
            <a:ext cx="2622382" cy="3201823"/>
            <a:chOff x="708645" y="3220688"/>
            <a:chExt cx="2622382" cy="3201823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B735010D-285F-9D54-CEA8-5494012D3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34DC524-0F99-975B-24B3-88F256FFEC87}"/>
                </a:ext>
              </a:extLst>
            </p:cNvPr>
            <p:cNvSpPr/>
            <p:nvPr/>
          </p:nvSpPr>
          <p:spPr>
            <a:xfrm>
              <a:off x="1020191" y="5714625"/>
              <a:ext cx="19992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MOTORTEC Madrid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5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BCCBA4-3045-2700-A184-BA6837A3D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844" y="2109427"/>
            <a:ext cx="12150256" cy="7888648"/>
          </a:xfrm>
          <a:prstGeom prst="rect">
            <a:avLst/>
          </a:prstGeom>
        </p:spPr>
      </p:pic>
      <p:cxnSp>
        <p:nvCxnSpPr>
          <p:cNvPr id="77" name="Connecteur : en angle 76">
            <a:extLst>
              <a:ext uri="{FF2B5EF4-FFF2-40B4-BE49-F238E27FC236}">
                <a16:creationId xmlns:a16="http://schemas.microsoft.com/office/drawing/2014/main" id="{92A8AE08-41F4-4F31-9E84-59831BA53C33}"/>
              </a:ext>
            </a:extLst>
          </p:cNvPr>
          <p:cNvCxnSpPr>
            <a:cxnSpLocks/>
          </p:cNvCxnSpPr>
          <p:nvPr/>
        </p:nvCxnSpPr>
        <p:spPr>
          <a:xfrm>
            <a:off x="3329086" y="5686130"/>
            <a:ext cx="1230899" cy="502368"/>
          </a:xfrm>
          <a:prstGeom prst="bentConnector3">
            <a:avLst>
              <a:gd name="adj1" fmla="val 100828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FF9DD00-6A22-4B59-AD37-67ECE6328EED}"/>
              </a:ext>
            </a:extLst>
          </p:cNvPr>
          <p:cNvSpPr/>
          <p:nvPr/>
        </p:nvSpPr>
        <p:spPr>
          <a:xfrm>
            <a:off x="974153" y="1658257"/>
            <a:ext cx="572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LES GAMMES KENNOL</a:t>
            </a: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7A68B24E-6ACE-415C-9158-A436BAC53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1BC6FE9C-6B3C-4F27-B081-F8B7062160EC}"/>
              </a:ext>
            </a:extLst>
          </p:cNvPr>
          <p:cNvSpPr txBox="1"/>
          <p:nvPr/>
        </p:nvSpPr>
        <p:spPr>
          <a:xfrm>
            <a:off x="2801502" y="3916124"/>
            <a:ext cx="3746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Nos lubrifiants hautes performances sont également disponibles pour vos flottes de camions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84361FC-CE83-4589-8FE8-B7456CFE3F67}"/>
              </a:ext>
            </a:extLst>
          </p:cNvPr>
          <p:cNvGrpSpPr/>
          <p:nvPr/>
        </p:nvGrpSpPr>
        <p:grpSpPr>
          <a:xfrm>
            <a:off x="731371" y="5433339"/>
            <a:ext cx="2943231" cy="578928"/>
            <a:chOff x="604044" y="8763988"/>
            <a:chExt cx="3706328" cy="57892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24BC0E7-9839-4C8C-AA20-1607A4815C46}"/>
                </a:ext>
              </a:extLst>
            </p:cNvPr>
            <p:cNvGrpSpPr/>
            <p:nvPr/>
          </p:nvGrpSpPr>
          <p:grpSpPr>
            <a:xfrm>
              <a:off x="604044" y="8763988"/>
              <a:ext cx="3706328" cy="521865"/>
              <a:chOff x="604044" y="7246816"/>
              <a:chExt cx="3706328" cy="521865"/>
            </a:xfrm>
          </p:grpSpPr>
          <p:pic>
            <p:nvPicPr>
              <p:cNvPr id="42" name="Graphique 41">
                <a:extLst>
                  <a:ext uri="{FF2B5EF4-FFF2-40B4-BE49-F238E27FC236}">
                    <a16:creationId xmlns:a16="http://schemas.microsoft.com/office/drawing/2014/main" id="{812BCB2B-A2D6-4377-BEA9-B7652E97A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41457" y="7246816"/>
                <a:ext cx="3268915" cy="521865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67B4AA3-F50D-4EC1-A7D0-8A3AC8CCCC63}"/>
                  </a:ext>
                </a:extLst>
              </p:cNvPr>
              <p:cNvSpPr/>
              <p:nvPr/>
            </p:nvSpPr>
            <p:spPr>
              <a:xfrm>
                <a:off x="604044" y="7327059"/>
                <a:ext cx="36420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9895" algn="ctr">
                  <a:lnSpc>
                    <a:spcPct val="100000"/>
                  </a:lnSpc>
                  <a:spcBef>
                    <a:spcPts val="1200"/>
                  </a:spcBef>
                  <a:tabLst>
                    <a:tab pos="3244850" algn="l"/>
                    <a:tab pos="524573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LAVE-GLACES</a:t>
                </a:r>
                <a:endParaRPr lang="fr-FR" sz="2000" b="1" spc="-1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53CDD85-3808-4721-9871-05BBCA31FCD9}"/>
                </a:ext>
              </a:extLst>
            </p:cNvPr>
            <p:cNvSpPr/>
            <p:nvPr/>
          </p:nvSpPr>
          <p:spPr>
            <a:xfrm>
              <a:off x="2544682" y="9035139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0E79201B-B984-4337-B606-84612E0E437E}"/>
              </a:ext>
            </a:extLst>
          </p:cNvPr>
          <p:cNvSpPr txBox="1"/>
          <p:nvPr/>
        </p:nvSpPr>
        <p:spPr>
          <a:xfrm>
            <a:off x="621862" y="6066185"/>
            <a:ext cx="3492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Collection de produits saisonniers aux senteurs uniques au Monde, 100% BIO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E207174-27C1-4AE0-BA8D-D13B576DD1B1}"/>
              </a:ext>
            </a:extLst>
          </p:cNvPr>
          <p:cNvSpPr txBox="1"/>
          <p:nvPr/>
        </p:nvSpPr>
        <p:spPr>
          <a:xfrm>
            <a:off x="16098507" y="8496978"/>
            <a:ext cx="3263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Réduction des consommations, des émissions polluantes, allongement de la durée de vie du moteur, etc.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16935BC-0EB1-43DF-B621-66B17DE600FC}"/>
              </a:ext>
            </a:extLst>
          </p:cNvPr>
          <p:cNvSpPr txBox="1"/>
          <p:nvPr/>
        </p:nvSpPr>
        <p:spPr>
          <a:xfrm>
            <a:off x="15071556" y="2842478"/>
            <a:ext cx="3825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cette nouvelle gamme, KENNOL propose des solutions pour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tous vos besoins techniques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8BBD2CF-07F9-4556-AD74-76387C9E41A7}"/>
              </a:ext>
            </a:extLst>
          </p:cNvPr>
          <p:cNvGrpSpPr/>
          <p:nvPr/>
        </p:nvGrpSpPr>
        <p:grpSpPr>
          <a:xfrm>
            <a:off x="3271044" y="3246313"/>
            <a:ext cx="2772407" cy="561801"/>
            <a:chOff x="14358544" y="2911475"/>
            <a:chExt cx="2772407" cy="56180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36717CA-8D6A-47CD-A3D3-4647B1768414}"/>
                </a:ext>
              </a:extLst>
            </p:cNvPr>
            <p:cNvGrpSpPr/>
            <p:nvPr/>
          </p:nvGrpSpPr>
          <p:grpSpPr>
            <a:xfrm>
              <a:off x="14358544" y="2911475"/>
              <a:ext cx="2772407" cy="521865"/>
              <a:chOff x="14358544" y="2713186"/>
              <a:chExt cx="2772407" cy="521865"/>
            </a:xfrm>
          </p:grpSpPr>
          <p:pic>
            <p:nvPicPr>
              <p:cNvPr id="36" name="Graphique 35">
                <a:extLst>
                  <a:ext uri="{FF2B5EF4-FFF2-40B4-BE49-F238E27FC236}">
                    <a16:creationId xmlns:a16="http://schemas.microsoft.com/office/drawing/2014/main" id="{A49C6D47-6154-4E44-BF65-EB991E5D3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58544" y="2713186"/>
                <a:ext cx="2772407" cy="521865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2304454-BAA4-4C78-B828-D2964FCCFD6E}"/>
                  </a:ext>
                </a:extLst>
              </p:cNvPr>
              <p:cNvSpPr/>
              <p:nvPr/>
            </p:nvSpPr>
            <p:spPr>
              <a:xfrm>
                <a:off x="14664317" y="2781872"/>
                <a:ext cx="20989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700" algn="ctr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POIDS LOURDS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E46AB1F-5104-4392-B3D3-EC3793C735A3}"/>
                </a:ext>
              </a:extLst>
            </p:cNvPr>
            <p:cNvSpPr/>
            <p:nvPr/>
          </p:nvSpPr>
          <p:spPr>
            <a:xfrm>
              <a:off x="15647485" y="3165499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2F3BF61C-9E9F-42DB-9977-FC9AB3E858FE}"/>
              </a:ext>
            </a:extLst>
          </p:cNvPr>
          <p:cNvGrpSpPr/>
          <p:nvPr/>
        </p:nvGrpSpPr>
        <p:grpSpPr>
          <a:xfrm>
            <a:off x="11539653" y="9450603"/>
            <a:ext cx="1694116" cy="594250"/>
            <a:chOff x="15984386" y="7427442"/>
            <a:chExt cx="2682043" cy="59425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20E6B54-1657-42D1-90A4-84F657477862}"/>
                </a:ext>
              </a:extLst>
            </p:cNvPr>
            <p:cNvGrpSpPr/>
            <p:nvPr/>
          </p:nvGrpSpPr>
          <p:grpSpPr>
            <a:xfrm>
              <a:off x="15984386" y="7427442"/>
              <a:ext cx="2682043" cy="594250"/>
              <a:chOff x="15984386" y="7229153"/>
              <a:chExt cx="2682043" cy="594250"/>
            </a:xfrm>
          </p:grpSpPr>
          <p:pic>
            <p:nvPicPr>
              <p:cNvPr id="21" name="Graphique 20">
                <a:extLst>
                  <a:ext uri="{FF2B5EF4-FFF2-40B4-BE49-F238E27FC236}">
                    <a16:creationId xmlns:a16="http://schemas.microsoft.com/office/drawing/2014/main" id="{1AD8EF64-22DC-4C3D-8ADE-546924666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984386" y="7229153"/>
                <a:ext cx="2682043" cy="59425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833073-F5C2-4DC6-AEFD-269BCCEDE94E}"/>
                  </a:ext>
                </a:extLst>
              </p:cNvPr>
              <p:cNvSpPr/>
              <p:nvPr/>
            </p:nvSpPr>
            <p:spPr>
              <a:xfrm>
                <a:off x="16591795" y="7326223"/>
                <a:ext cx="149616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MOTO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5A4E90A-1736-43AD-B6B2-8D599CE2A69F}"/>
                </a:ext>
              </a:extLst>
            </p:cNvPr>
            <p:cNvSpPr/>
            <p:nvPr/>
          </p:nvSpPr>
          <p:spPr>
            <a:xfrm>
              <a:off x="17241132" y="7676854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5E67B0A5-282D-4D01-8C22-462C42C173F0}"/>
              </a:ext>
            </a:extLst>
          </p:cNvPr>
          <p:cNvSpPr txBox="1"/>
          <p:nvPr/>
        </p:nvSpPr>
        <p:spPr>
          <a:xfrm>
            <a:off x="6547644" y="10101899"/>
            <a:ext cx="312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Donnez la vie à votre moteur avec nos solutions performantes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6B0399D-72D5-4DF7-A46A-25F4CA8E5F0A}"/>
              </a:ext>
            </a:extLst>
          </p:cNvPr>
          <p:cNvSpPr txBox="1"/>
          <p:nvPr/>
        </p:nvSpPr>
        <p:spPr>
          <a:xfrm>
            <a:off x="10891044" y="10083186"/>
            <a:ext cx="3021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Libérez le potentiel de votre 2 roues avec notre gamme MOTO.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9EA51AA-FD64-4A10-8AD8-C4C781BFAFD7}"/>
              </a:ext>
            </a:extLst>
          </p:cNvPr>
          <p:cNvGrpSpPr/>
          <p:nvPr/>
        </p:nvGrpSpPr>
        <p:grpSpPr>
          <a:xfrm>
            <a:off x="14564180" y="1828085"/>
            <a:ext cx="4785064" cy="884329"/>
            <a:chOff x="2306530" y="2826771"/>
            <a:chExt cx="4393514" cy="884329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BCC5F57F-4503-430B-8F44-7A78BD45E3AA}"/>
                </a:ext>
              </a:extLst>
            </p:cNvPr>
            <p:cNvGrpSpPr/>
            <p:nvPr/>
          </p:nvGrpSpPr>
          <p:grpSpPr>
            <a:xfrm>
              <a:off x="2306530" y="2826771"/>
              <a:ext cx="4393514" cy="856094"/>
              <a:chOff x="3890288" y="2628482"/>
              <a:chExt cx="4393514" cy="856094"/>
            </a:xfrm>
          </p:grpSpPr>
          <p:pic>
            <p:nvPicPr>
              <p:cNvPr id="67" name="Graphique 66">
                <a:extLst>
                  <a:ext uri="{FF2B5EF4-FFF2-40B4-BE49-F238E27FC236}">
                    <a16:creationId xmlns:a16="http://schemas.microsoft.com/office/drawing/2014/main" id="{777C2B86-ED5D-47F6-B329-D8F0EDC25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890288" y="2628482"/>
                <a:ext cx="4393514" cy="856094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F0F337F-6DE9-4753-A9BB-1C3E193792AB}"/>
                  </a:ext>
                </a:extLst>
              </p:cNvPr>
              <p:cNvSpPr/>
              <p:nvPr/>
            </p:nvSpPr>
            <p:spPr>
              <a:xfrm>
                <a:off x="4004975" y="2738629"/>
                <a:ext cx="41354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700" algn="ctr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HYDRAULIQUE, AGRICULTURE  </a:t>
                </a:r>
                <a:b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</a:b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ET TRAVAUX PUBLICS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2BF3061-23DA-48AE-BD21-FB0C4ACF7416}"/>
                </a:ext>
              </a:extLst>
            </p:cNvPr>
            <p:cNvSpPr/>
            <p:nvPr/>
          </p:nvSpPr>
          <p:spPr>
            <a:xfrm>
              <a:off x="4410935" y="3403323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2" name="Connecteur : en angle 71">
            <a:extLst>
              <a:ext uri="{FF2B5EF4-FFF2-40B4-BE49-F238E27FC236}">
                <a16:creationId xmlns:a16="http://schemas.microsoft.com/office/drawing/2014/main" id="{643C8A98-3FE4-4400-8354-063471D4D4CD}"/>
              </a:ext>
            </a:extLst>
          </p:cNvPr>
          <p:cNvCxnSpPr>
            <a:cxnSpLocks/>
          </p:cNvCxnSpPr>
          <p:nvPr/>
        </p:nvCxnSpPr>
        <p:spPr>
          <a:xfrm>
            <a:off x="5874325" y="3509853"/>
            <a:ext cx="2551364" cy="585786"/>
          </a:xfrm>
          <a:prstGeom prst="bentConnector3">
            <a:avLst>
              <a:gd name="adj1" fmla="val 54716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 : en angle 72">
            <a:extLst>
              <a:ext uri="{FF2B5EF4-FFF2-40B4-BE49-F238E27FC236}">
                <a16:creationId xmlns:a16="http://schemas.microsoft.com/office/drawing/2014/main" id="{AA0619FA-D012-493C-BDEA-772145B65BE9}"/>
              </a:ext>
            </a:extLst>
          </p:cNvPr>
          <p:cNvCxnSpPr>
            <a:cxnSpLocks/>
          </p:cNvCxnSpPr>
          <p:nvPr/>
        </p:nvCxnSpPr>
        <p:spPr>
          <a:xfrm flipV="1">
            <a:off x="8740607" y="9189061"/>
            <a:ext cx="1148245" cy="594662"/>
          </a:xfrm>
          <a:prstGeom prst="bentConnector3">
            <a:avLst>
              <a:gd name="adj1" fmla="val 99772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33D3FE4-6CAE-42C4-A751-5F6A0FD2B183}"/>
              </a:ext>
            </a:extLst>
          </p:cNvPr>
          <p:cNvCxnSpPr>
            <a:cxnSpLocks/>
          </p:cNvCxnSpPr>
          <p:nvPr/>
        </p:nvCxnSpPr>
        <p:spPr>
          <a:xfrm flipV="1">
            <a:off x="12403848" y="8740450"/>
            <a:ext cx="0" cy="710153"/>
          </a:xfrm>
          <a:prstGeom prst="straightConnector1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9793F42A-994D-49FB-B08C-7D86CE1F677A}"/>
              </a:ext>
            </a:extLst>
          </p:cNvPr>
          <p:cNvCxnSpPr>
            <a:cxnSpLocks/>
          </p:cNvCxnSpPr>
          <p:nvPr/>
        </p:nvCxnSpPr>
        <p:spPr>
          <a:xfrm flipV="1">
            <a:off x="5306776" y="8474075"/>
            <a:ext cx="531504" cy="529418"/>
          </a:xfrm>
          <a:prstGeom prst="bentConnector3">
            <a:avLst>
              <a:gd name="adj1" fmla="val 100600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 : en angle 80">
            <a:extLst>
              <a:ext uri="{FF2B5EF4-FFF2-40B4-BE49-F238E27FC236}">
                <a16:creationId xmlns:a16="http://schemas.microsoft.com/office/drawing/2014/main" id="{427C4B23-20B3-462F-A3AB-72C8CDB13DA2}"/>
              </a:ext>
            </a:extLst>
          </p:cNvPr>
          <p:cNvCxnSpPr>
            <a:cxnSpLocks/>
            <a:stCxn id="45" idx="0"/>
          </p:cNvCxnSpPr>
          <p:nvPr/>
        </p:nvCxnSpPr>
        <p:spPr>
          <a:xfrm rot="16200000" flipV="1">
            <a:off x="16615029" y="6819537"/>
            <a:ext cx="536721" cy="1569763"/>
          </a:xfrm>
          <a:prstGeom prst="bentConnector2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594BF7D-01F8-4D47-9CB8-23AE87418C82}"/>
              </a:ext>
            </a:extLst>
          </p:cNvPr>
          <p:cNvSpPr txBox="1"/>
          <p:nvPr/>
        </p:nvSpPr>
        <p:spPr>
          <a:xfrm>
            <a:off x="604044" y="9374593"/>
            <a:ext cx="5063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Performance et Endurance  se déclinent désormais aussi en fluides BIO et Constructeurs,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la gamme PERFORMANCE FLUID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6610199-CE67-45D9-AC93-0B5B8C2BBB98}"/>
              </a:ext>
            </a:extLst>
          </p:cNvPr>
          <p:cNvGrpSpPr/>
          <p:nvPr/>
        </p:nvGrpSpPr>
        <p:grpSpPr>
          <a:xfrm>
            <a:off x="839622" y="8741747"/>
            <a:ext cx="5315394" cy="562970"/>
            <a:chOff x="451644" y="5442486"/>
            <a:chExt cx="4123608" cy="56297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FC9DFF9-65D9-4753-95F0-027C003C1BBA}"/>
                </a:ext>
              </a:extLst>
            </p:cNvPr>
            <p:cNvGrpSpPr/>
            <p:nvPr/>
          </p:nvGrpSpPr>
          <p:grpSpPr>
            <a:xfrm>
              <a:off x="451644" y="5442486"/>
              <a:ext cx="4123608" cy="521865"/>
              <a:chOff x="832643" y="4588290"/>
              <a:chExt cx="4123608" cy="521865"/>
            </a:xfrm>
          </p:grpSpPr>
          <p:pic>
            <p:nvPicPr>
              <p:cNvPr id="39" name="Graphique 38">
                <a:extLst>
                  <a:ext uri="{FF2B5EF4-FFF2-40B4-BE49-F238E27FC236}">
                    <a16:creationId xmlns:a16="http://schemas.microsoft.com/office/drawing/2014/main" id="{A97E6172-968D-422E-88C4-3C1DD56C4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2643" y="4588290"/>
                <a:ext cx="3520591" cy="521865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83212F-BFBB-4B36-858E-AFA71F46296D}"/>
                  </a:ext>
                </a:extLst>
              </p:cNvPr>
              <p:cNvSpPr/>
              <p:nvPr/>
            </p:nvSpPr>
            <p:spPr>
              <a:xfrm>
                <a:off x="918108" y="4648079"/>
                <a:ext cx="40381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LIQUIDES DE REFROIDISSEMENT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BDC0FC-CAE6-42CE-9D7E-8AE9FD4D0B17}"/>
                </a:ext>
              </a:extLst>
            </p:cNvPr>
            <p:cNvSpPr/>
            <p:nvPr/>
          </p:nvSpPr>
          <p:spPr>
            <a:xfrm>
              <a:off x="2131180" y="5697679"/>
              <a:ext cx="1532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67CB16E7-EFDC-47C0-81BB-EF97B6BF3432}"/>
              </a:ext>
            </a:extLst>
          </p:cNvPr>
          <p:cNvCxnSpPr>
            <a:cxnSpLocks/>
          </p:cNvCxnSpPr>
          <p:nvPr/>
        </p:nvCxnSpPr>
        <p:spPr>
          <a:xfrm rot="5400000">
            <a:off x="12371670" y="4133656"/>
            <a:ext cx="4078995" cy="334646"/>
          </a:xfrm>
          <a:prstGeom prst="bentConnector3">
            <a:avLst>
              <a:gd name="adj1" fmla="val -144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DF196AC-ABD7-49D4-8F71-BA33EB498774}"/>
              </a:ext>
            </a:extLst>
          </p:cNvPr>
          <p:cNvGrpSpPr/>
          <p:nvPr/>
        </p:nvGrpSpPr>
        <p:grpSpPr>
          <a:xfrm>
            <a:off x="16727105" y="7872779"/>
            <a:ext cx="1882330" cy="565161"/>
            <a:chOff x="8803266" y="9781202"/>
            <a:chExt cx="2082915" cy="56516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33089B6-EE74-4629-93A2-2D851F68070B}"/>
                </a:ext>
              </a:extLst>
            </p:cNvPr>
            <p:cNvGrpSpPr/>
            <p:nvPr/>
          </p:nvGrpSpPr>
          <p:grpSpPr>
            <a:xfrm>
              <a:off x="8803266" y="9781202"/>
              <a:ext cx="2082915" cy="521865"/>
              <a:chOff x="8116703" y="9040710"/>
              <a:chExt cx="2082915" cy="521865"/>
            </a:xfrm>
          </p:grpSpPr>
          <p:pic>
            <p:nvPicPr>
              <p:cNvPr id="45" name="Graphique 44">
                <a:extLst>
                  <a:ext uri="{FF2B5EF4-FFF2-40B4-BE49-F238E27FC236}">
                    <a16:creationId xmlns:a16="http://schemas.microsoft.com/office/drawing/2014/main" id="{C5D08F1C-7DB8-4AC0-8512-151563FE2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16703" y="9040710"/>
                <a:ext cx="2082915" cy="521865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0C0CCD8-2313-4952-9C46-5DF2A25ABEFF}"/>
                  </a:ext>
                </a:extLst>
              </p:cNvPr>
              <p:cNvSpPr/>
              <p:nvPr/>
            </p:nvSpPr>
            <p:spPr>
              <a:xfrm>
                <a:off x="8451881" y="9128188"/>
                <a:ext cx="159659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ADDITIFS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F8AF6EF-FFA1-400A-9573-B90B1DE46A51}"/>
                </a:ext>
              </a:extLst>
            </p:cNvPr>
            <p:cNvSpPr/>
            <p:nvPr/>
          </p:nvSpPr>
          <p:spPr>
            <a:xfrm>
              <a:off x="9809738" y="10038586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CA68561D-28A7-4AD2-A592-B2202CBD9866}"/>
              </a:ext>
            </a:extLst>
          </p:cNvPr>
          <p:cNvGrpSpPr/>
          <p:nvPr/>
        </p:nvGrpSpPr>
        <p:grpSpPr>
          <a:xfrm>
            <a:off x="7418554" y="9522988"/>
            <a:ext cx="1472824" cy="760252"/>
            <a:chOff x="16614600" y="5237595"/>
            <a:chExt cx="1472824" cy="76025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6A9E06D-DED8-49DC-A93E-86105FF75492}"/>
                </a:ext>
              </a:extLst>
            </p:cNvPr>
            <p:cNvGrpSpPr/>
            <p:nvPr/>
          </p:nvGrpSpPr>
          <p:grpSpPr>
            <a:xfrm>
              <a:off x="16614600" y="5237595"/>
              <a:ext cx="1472824" cy="760252"/>
              <a:chOff x="16614600" y="5039306"/>
              <a:chExt cx="1472824" cy="760252"/>
            </a:xfrm>
          </p:grpSpPr>
          <p:pic>
            <p:nvPicPr>
              <p:cNvPr id="28" name="Graphique 27">
                <a:extLst>
                  <a:ext uri="{FF2B5EF4-FFF2-40B4-BE49-F238E27FC236}">
                    <a16:creationId xmlns:a16="http://schemas.microsoft.com/office/drawing/2014/main" id="{B1AA736B-7845-42C6-B1A4-23DBEE075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614600" y="5039306"/>
                <a:ext cx="1472824" cy="521865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0BF5E5-EBA3-461B-ACA6-A846B0A593E7}"/>
                  </a:ext>
                </a:extLst>
              </p:cNvPr>
              <p:cNvSpPr/>
              <p:nvPr/>
            </p:nvSpPr>
            <p:spPr>
              <a:xfrm>
                <a:off x="16910845" y="5091672"/>
                <a:ext cx="91146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AUTO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ABB87D7-69DF-4A10-9D0B-0646E0154914}"/>
                </a:ext>
              </a:extLst>
            </p:cNvPr>
            <p:cNvSpPr/>
            <p:nvPr/>
          </p:nvSpPr>
          <p:spPr>
            <a:xfrm>
              <a:off x="17271845" y="5490016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66D255E7-5A99-7DBE-416E-0160EB6E61A7}"/>
              </a:ext>
            </a:extLst>
          </p:cNvPr>
          <p:cNvCxnSpPr>
            <a:cxnSpLocks/>
            <a:stCxn id="66" idx="1"/>
          </p:cNvCxnSpPr>
          <p:nvPr/>
        </p:nvCxnSpPr>
        <p:spPr>
          <a:xfrm rot="10800000" flipV="1">
            <a:off x="14972032" y="5272116"/>
            <a:ext cx="648979" cy="1332620"/>
          </a:xfrm>
          <a:prstGeom prst="bentConnector2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E0DC2E9-6841-6355-B005-6B044DF9561A}"/>
              </a:ext>
            </a:extLst>
          </p:cNvPr>
          <p:cNvGrpSpPr/>
          <p:nvPr/>
        </p:nvGrpSpPr>
        <p:grpSpPr>
          <a:xfrm>
            <a:off x="15621010" y="5011183"/>
            <a:ext cx="3671607" cy="562970"/>
            <a:chOff x="451643" y="5442486"/>
            <a:chExt cx="2848381" cy="562970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CAB0C065-11BC-067C-8A53-0B99A6903557}"/>
                </a:ext>
              </a:extLst>
            </p:cNvPr>
            <p:cNvGrpSpPr/>
            <p:nvPr/>
          </p:nvGrpSpPr>
          <p:grpSpPr>
            <a:xfrm>
              <a:off x="451643" y="5442486"/>
              <a:ext cx="2848381" cy="521865"/>
              <a:chOff x="832642" y="4588290"/>
              <a:chExt cx="2848381" cy="521865"/>
            </a:xfrm>
          </p:grpSpPr>
          <p:pic>
            <p:nvPicPr>
              <p:cNvPr id="66" name="Graphique 65">
                <a:extLst>
                  <a:ext uri="{FF2B5EF4-FFF2-40B4-BE49-F238E27FC236}">
                    <a16:creationId xmlns:a16="http://schemas.microsoft.com/office/drawing/2014/main" id="{3B8A27E7-5B00-58F9-49F8-5C1BF7013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2642" y="4588290"/>
                <a:ext cx="2848381" cy="521865"/>
              </a:xfrm>
              <a:prstGeom prst="rect">
                <a:avLst/>
              </a:prstGeom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F1BEF89-C10D-B732-9DD3-49831A4F7311}"/>
                  </a:ext>
                </a:extLst>
              </p:cNvPr>
              <p:cNvSpPr/>
              <p:nvPr/>
            </p:nvSpPr>
            <p:spPr>
              <a:xfrm>
                <a:off x="1028595" y="4658965"/>
                <a:ext cx="245647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LIQUIDES SPÉCIFIQUES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D82B269-E42A-AF4D-9D25-D4982BACF8AC}"/>
                </a:ext>
              </a:extLst>
            </p:cNvPr>
            <p:cNvSpPr/>
            <p:nvPr/>
          </p:nvSpPr>
          <p:spPr>
            <a:xfrm>
              <a:off x="2131180" y="5697679"/>
              <a:ext cx="1532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34A879CD-5EA1-D049-673F-91C245A90582}"/>
              </a:ext>
            </a:extLst>
          </p:cNvPr>
          <p:cNvSpPr txBox="1"/>
          <p:nvPr/>
        </p:nvSpPr>
        <p:spPr>
          <a:xfrm>
            <a:off x="15802186" y="5603723"/>
            <a:ext cx="328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Pour répondre à chacun 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vos besoins</a:t>
            </a:r>
          </a:p>
        </p:txBody>
      </p:sp>
    </p:spTree>
    <p:extLst>
      <p:ext uri="{BB962C8B-B14F-4D97-AF65-F5344CB8AC3E}">
        <p14:creationId xmlns:p14="http://schemas.microsoft.com/office/powerpoint/2010/main" val="5849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4" grpId="0"/>
      <p:bldP spid="47" grpId="0"/>
      <p:bldP spid="38" grpId="0"/>
      <p:bldP spid="34" grpId="0"/>
      <p:bldP spid="35" grpId="0"/>
      <p:bldP spid="41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FF9DD00-6A22-4B59-AD37-67ECE6328EED}"/>
              </a:ext>
            </a:extLst>
          </p:cNvPr>
          <p:cNvSpPr/>
          <p:nvPr/>
        </p:nvSpPr>
        <p:spPr>
          <a:xfrm>
            <a:off x="974153" y="1658257"/>
            <a:ext cx="9307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RÉSEAUX SOCIAUX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FACEBOOK</a:t>
            </a:r>
            <a:endParaRPr lang="fr-FR" sz="3600" spc="-5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7A68B24E-6ACE-415C-9158-A436BAC5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1B65CEA-D311-41E4-A575-5F73A36E321C}"/>
              </a:ext>
            </a:extLst>
          </p:cNvPr>
          <p:cNvGrpSpPr/>
          <p:nvPr/>
        </p:nvGrpSpPr>
        <p:grpSpPr>
          <a:xfrm>
            <a:off x="1594644" y="4664075"/>
            <a:ext cx="2619763" cy="2272808"/>
            <a:chOff x="3271044" y="4664075"/>
            <a:chExt cx="2619763" cy="2272808"/>
          </a:xfrm>
        </p:grpSpPr>
        <p:pic>
          <p:nvPicPr>
            <p:cNvPr id="82" name="Graphique 81">
              <a:extLst>
                <a:ext uri="{FF2B5EF4-FFF2-40B4-BE49-F238E27FC236}">
                  <a16:creationId xmlns:a16="http://schemas.microsoft.com/office/drawing/2014/main" id="{97F2ACFC-E5E0-45D5-B512-AD4A2453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71044" y="4664075"/>
              <a:ext cx="2619763" cy="2272808"/>
            </a:xfrm>
            <a:prstGeom prst="rect">
              <a:avLst/>
            </a:prstGeom>
          </p:spPr>
        </p:pic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A5DB3BE2-C874-4F89-A840-168230217C73}"/>
                </a:ext>
              </a:extLst>
            </p:cNvPr>
            <p:cNvSpPr txBox="1"/>
            <p:nvPr/>
          </p:nvSpPr>
          <p:spPr>
            <a:xfrm>
              <a:off x="3331809" y="5867196"/>
              <a:ext cx="24650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+500,000 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FANS</a:t>
              </a:r>
              <a:endParaRPr lang="fr-FR" sz="16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grpSp>
          <p:nvGrpSpPr>
            <p:cNvPr id="23" name="Graphique 14">
              <a:extLst>
                <a:ext uri="{FF2B5EF4-FFF2-40B4-BE49-F238E27FC236}">
                  <a16:creationId xmlns:a16="http://schemas.microsoft.com/office/drawing/2014/main" id="{E6B2AB3D-5551-4089-96C3-66368DFED95B}"/>
                </a:ext>
              </a:extLst>
            </p:cNvPr>
            <p:cNvGrpSpPr/>
            <p:nvPr/>
          </p:nvGrpSpPr>
          <p:grpSpPr>
            <a:xfrm>
              <a:off x="4129579" y="4874781"/>
              <a:ext cx="879539" cy="823055"/>
              <a:chOff x="4129579" y="5016933"/>
              <a:chExt cx="879539" cy="823055"/>
            </a:xfrm>
          </p:grpSpPr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100ADC16-EB5D-49F3-917C-4049FA1F0661}"/>
                  </a:ext>
                </a:extLst>
              </p:cNvPr>
              <p:cNvSpPr/>
              <p:nvPr/>
            </p:nvSpPr>
            <p:spPr>
              <a:xfrm>
                <a:off x="4129579" y="5306588"/>
                <a:ext cx="180975" cy="533400"/>
              </a:xfrm>
              <a:custGeom>
                <a:avLst/>
                <a:gdLst>
                  <a:gd name="connsiteX0" fmla="*/ 152019 w 180975"/>
                  <a:gd name="connsiteY0" fmla="*/ 7144 h 533400"/>
                  <a:gd name="connsiteX1" fmla="*/ 36100 w 180975"/>
                  <a:gd name="connsiteY1" fmla="*/ 7144 h 533400"/>
                  <a:gd name="connsiteX2" fmla="*/ 7144 w 180975"/>
                  <a:gd name="connsiteY2" fmla="*/ 36100 h 533400"/>
                  <a:gd name="connsiteX3" fmla="*/ 7144 w 180975"/>
                  <a:gd name="connsiteY3" fmla="*/ 499586 h 533400"/>
                  <a:gd name="connsiteX4" fmla="*/ 36100 w 180975"/>
                  <a:gd name="connsiteY4" fmla="*/ 528542 h 533400"/>
                  <a:gd name="connsiteX5" fmla="*/ 151924 w 180975"/>
                  <a:gd name="connsiteY5" fmla="*/ 528542 h 533400"/>
                  <a:gd name="connsiteX6" fmla="*/ 180880 w 180975"/>
                  <a:gd name="connsiteY6" fmla="*/ 499586 h 533400"/>
                  <a:gd name="connsiteX7" fmla="*/ 180880 w 180975"/>
                  <a:gd name="connsiteY7" fmla="*/ 36100 h 533400"/>
                  <a:gd name="connsiteX8" fmla="*/ 152019 w 180975"/>
                  <a:gd name="connsiteY8" fmla="*/ 7144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533400">
                    <a:moveTo>
                      <a:pt x="152019" y="7144"/>
                    </a:moveTo>
                    <a:lnTo>
                      <a:pt x="36100" y="7144"/>
                    </a:lnTo>
                    <a:cubicBezTo>
                      <a:pt x="20098" y="7144"/>
                      <a:pt x="7144" y="20098"/>
                      <a:pt x="7144" y="36100"/>
                    </a:cubicBezTo>
                    <a:lnTo>
                      <a:pt x="7144" y="499586"/>
                    </a:lnTo>
                    <a:cubicBezTo>
                      <a:pt x="7144" y="515588"/>
                      <a:pt x="20098" y="528542"/>
                      <a:pt x="36100" y="528542"/>
                    </a:cubicBezTo>
                    <a:lnTo>
                      <a:pt x="151924" y="528542"/>
                    </a:lnTo>
                    <a:cubicBezTo>
                      <a:pt x="167926" y="528542"/>
                      <a:pt x="180880" y="515588"/>
                      <a:pt x="180880" y="499586"/>
                    </a:cubicBezTo>
                    <a:lnTo>
                      <a:pt x="180880" y="36100"/>
                    </a:lnTo>
                    <a:cubicBezTo>
                      <a:pt x="180975" y="20098"/>
                      <a:pt x="168021" y="7144"/>
                      <a:pt x="152019" y="71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1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0F9A75C5-2F61-4BC1-AD80-228613BCFD4E}"/>
                  </a:ext>
                </a:extLst>
              </p:cNvPr>
              <p:cNvSpPr/>
              <p:nvPr/>
            </p:nvSpPr>
            <p:spPr>
              <a:xfrm>
                <a:off x="4361418" y="5016933"/>
                <a:ext cx="647700" cy="819150"/>
              </a:xfrm>
              <a:custGeom>
                <a:avLst/>
                <a:gdLst>
                  <a:gd name="connsiteX0" fmla="*/ 643700 w 647700"/>
                  <a:gd name="connsiteY0" fmla="*/ 373570 h 819150"/>
                  <a:gd name="connsiteX1" fmla="*/ 551402 w 647700"/>
                  <a:gd name="connsiteY1" fmla="*/ 296799 h 819150"/>
                  <a:gd name="connsiteX2" fmla="*/ 325565 w 647700"/>
                  <a:gd name="connsiteY2" fmla="*/ 296799 h 819150"/>
                  <a:gd name="connsiteX3" fmla="*/ 354616 w 647700"/>
                  <a:gd name="connsiteY3" fmla="*/ 125539 h 819150"/>
                  <a:gd name="connsiteX4" fmla="*/ 233744 w 647700"/>
                  <a:gd name="connsiteY4" fmla="*/ 7144 h 819150"/>
                  <a:gd name="connsiteX5" fmla="*/ 209836 w 647700"/>
                  <a:gd name="connsiteY5" fmla="*/ 7144 h 819150"/>
                  <a:gd name="connsiteX6" fmla="*/ 180880 w 647700"/>
                  <a:gd name="connsiteY6" fmla="*/ 36100 h 819150"/>
                  <a:gd name="connsiteX7" fmla="*/ 105632 w 647700"/>
                  <a:gd name="connsiteY7" fmla="*/ 273177 h 819150"/>
                  <a:gd name="connsiteX8" fmla="*/ 7144 w 647700"/>
                  <a:gd name="connsiteY8" fmla="*/ 336804 h 819150"/>
                  <a:gd name="connsiteX9" fmla="*/ 7144 w 647700"/>
                  <a:gd name="connsiteY9" fmla="*/ 771430 h 819150"/>
                  <a:gd name="connsiteX10" fmla="*/ 246126 w 647700"/>
                  <a:gd name="connsiteY10" fmla="*/ 818198 h 819150"/>
                  <a:gd name="connsiteX11" fmla="*/ 435578 w 647700"/>
                  <a:gd name="connsiteY11" fmla="*/ 818198 h 819150"/>
                  <a:gd name="connsiteX12" fmla="*/ 522446 w 647700"/>
                  <a:gd name="connsiteY12" fmla="*/ 699230 h 819150"/>
                  <a:gd name="connsiteX13" fmla="*/ 586454 w 647700"/>
                  <a:gd name="connsiteY13" fmla="*/ 615410 h 819150"/>
                  <a:gd name="connsiteX14" fmla="*/ 580358 w 647700"/>
                  <a:gd name="connsiteY14" fmla="*/ 583406 h 819150"/>
                  <a:gd name="connsiteX15" fmla="*/ 622268 w 647700"/>
                  <a:gd name="connsiteY15" fmla="*/ 441674 h 819150"/>
                  <a:gd name="connsiteX16" fmla="*/ 643700 w 647700"/>
                  <a:gd name="connsiteY16" fmla="*/ 37357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7700" h="819150">
                    <a:moveTo>
                      <a:pt x="643700" y="373570"/>
                    </a:moveTo>
                    <a:cubicBezTo>
                      <a:pt x="638556" y="328613"/>
                      <a:pt x="596646" y="296799"/>
                      <a:pt x="551402" y="296799"/>
                    </a:cubicBezTo>
                    <a:lnTo>
                      <a:pt x="325565" y="296799"/>
                    </a:lnTo>
                    <a:cubicBezTo>
                      <a:pt x="344710" y="262414"/>
                      <a:pt x="355092" y="165259"/>
                      <a:pt x="354616" y="125539"/>
                    </a:cubicBezTo>
                    <a:cubicBezTo>
                      <a:pt x="353854" y="59817"/>
                      <a:pt x="299466" y="7144"/>
                      <a:pt x="233744" y="7144"/>
                    </a:cubicBezTo>
                    <a:lnTo>
                      <a:pt x="209836" y="7144"/>
                    </a:lnTo>
                    <a:cubicBezTo>
                      <a:pt x="193834" y="7144"/>
                      <a:pt x="180880" y="20098"/>
                      <a:pt x="180880" y="36100"/>
                    </a:cubicBezTo>
                    <a:cubicBezTo>
                      <a:pt x="180880" y="103061"/>
                      <a:pt x="154781" y="224028"/>
                      <a:pt x="105632" y="273177"/>
                    </a:cubicBezTo>
                    <a:cubicBezTo>
                      <a:pt x="72485" y="306324"/>
                      <a:pt x="44196" y="318325"/>
                      <a:pt x="7144" y="336804"/>
                    </a:cubicBezTo>
                    <a:lnTo>
                      <a:pt x="7144" y="771430"/>
                    </a:lnTo>
                    <a:cubicBezTo>
                      <a:pt x="64008" y="790385"/>
                      <a:pt x="136112" y="818198"/>
                      <a:pt x="246126" y="818198"/>
                    </a:cubicBezTo>
                    <a:lnTo>
                      <a:pt x="435578" y="818198"/>
                    </a:lnTo>
                    <a:cubicBezTo>
                      <a:pt x="497967" y="818198"/>
                      <a:pt x="546640" y="760381"/>
                      <a:pt x="522446" y="699230"/>
                    </a:cubicBezTo>
                    <a:cubicBezTo>
                      <a:pt x="559308" y="689229"/>
                      <a:pt x="586454" y="655415"/>
                      <a:pt x="586454" y="615410"/>
                    </a:cubicBezTo>
                    <a:cubicBezTo>
                      <a:pt x="586454" y="604076"/>
                      <a:pt x="584264" y="593312"/>
                      <a:pt x="580358" y="583406"/>
                    </a:cubicBezTo>
                    <a:cubicBezTo>
                      <a:pt x="642461" y="566452"/>
                      <a:pt x="665321" y="489776"/>
                      <a:pt x="622268" y="441674"/>
                    </a:cubicBezTo>
                    <a:cubicBezTo>
                      <a:pt x="637985" y="423958"/>
                      <a:pt x="646748" y="399764"/>
                      <a:pt x="643700" y="3735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1"/>
              </a:p>
            </p:txBody>
          </p:sp>
        </p:grp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48523D-1CFA-4910-B3AA-F5288FEE3744}"/>
              </a:ext>
            </a:extLst>
          </p:cNvPr>
          <p:cNvGrpSpPr/>
          <p:nvPr/>
        </p:nvGrpSpPr>
        <p:grpSpPr>
          <a:xfrm>
            <a:off x="4008030" y="3016930"/>
            <a:ext cx="3855720" cy="3345078"/>
            <a:chOff x="5684430" y="3016930"/>
            <a:chExt cx="3855720" cy="3345078"/>
          </a:xfrm>
        </p:grpSpPr>
        <p:pic>
          <p:nvPicPr>
            <p:cNvPr id="88" name="Graphique 87">
              <a:extLst>
                <a:ext uri="{FF2B5EF4-FFF2-40B4-BE49-F238E27FC236}">
                  <a16:creationId xmlns:a16="http://schemas.microsoft.com/office/drawing/2014/main" id="{5070C492-452A-49D8-AA01-0B0EFA383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4430" y="3016930"/>
              <a:ext cx="3855720" cy="3345078"/>
            </a:xfrm>
            <a:prstGeom prst="rect">
              <a:avLst/>
            </a:prstGeom>
          </p:spPr>
        </p:pic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8A64429C-098C-4FFB-B31F-20CF106E7D5E}"/>
                </a:ext>
              </a:extLst>
            </p:cNvPr>
            <p:cNvSpPr txBox="1"/>
            <p:nvPr/>
          </p:nvSpPr>
          <p:spPr>
            <a:xfrm>
              <a:off x="6002020" y="4591858"/>
              <a:ext cx="3124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+1000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PUBLICATIONS</a:t>
              </a:r>
            </a:p>
            <a:p>
              <a:pPr algn="ctr"/>
              <a:endParaRPr lang="fr-FR" sz="28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1E2637B3-2CFE-4CC3-9473-D0EF302B6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1044" y="3445811"/>
              <a:ext cx="791545" cy="811009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1F6EF09-292C-4FC1-9551-7F26E6AFE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16" y="1341632"/>
            <a:ext cx="5545432" cy="960842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83C50AB-EAFE-F5C6-C904-D0EFCB4BAD29}"/>
              </a:ext>
            </a:extLst>
          </p:cNvPr>
          <p:cNvGrpSpPr/>
          <p:nvPr/>
        </p:nvGrpSpPr>
        <p:grpSpPr>
          <a:xfrm>
            <a:off x="6847413" y="5867196"/>
            <a:ext cx="2667853" cy="2272808"/>
            <a:chOff x="4746798" y="7766983"/>
            <a:chExt cx="2667853" cy="2272808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76DC92EF-DEA8-C303-F513-F0D1C72C5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66587" y="7766983"/>
              <a:ext cx="2619762" cy="227280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00A8CBC-499F-5B6E-DE0D-B7A031B4F503}"/>
                </a:ext>
              </a:extLst>
            </p:cNvPr>
            <p:cNvSpPr txBox="1"/>
            <p:nvPr/>
          </p:nvSpPr>
          <p:spPr>
            <a:xfrm>
              <a:off x="4746798" y="8941808"/>
              <a:ext cx="26678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97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PAYS</a:t>
              </a:r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79ED9FF6-C221-3033-0909-206E22E9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4690" y="8045631"/>
              <a:ext cx="767366" cy="767366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6B764A-525B-B41B-3E81-4AB6C137FD37}"/>
              </a:ext>
            </a:extLst>
          </p:cNvPr>
          <p:cNvGrpSpPr/>
          <p:nvPr/>
        </p:nvGrpSpPr>
        <p:grpSpPr>
          <a:xfrm>
            <a:off x="3194844" y="6697046"/>
            <a:ext cx="3983951" cy="3456327"/>
            <a:chOff x="3194844" y="6697046"/>
            <a:chExt cx="3983951" cy="3456327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2F75E4B6-2A6B-49CA-998D-F348E440F1A8}"/>
                </a:ext>
              </a:extLst>
            </p:cNvPr>
            <p:cNvGrpSpPr/>
            <p:nvPr/>
          </p:nvGrpSpPr>
          <p:grpSpPr>
            <a:xfrm>
              <a:off x="3194844" y="6697046"/>
              <a:ext cx="3983951" cy="3456327"/>
              <a:chOff x="4766586" y="6583464"/>
              <a:chExt cx="3983951" cy="3456327"/>
            </a:xfrm>
          </p:grpSpPr>
          <p:pic>
            <p:nvPicPr>
              <p:cNvPr id="91" name="Graphique 90">
                <a:extLst>
                  <a:ext uri="{FF2B5EF4-FFF2-40B4-BE49-F238E27FC236}">
                    <a16:creationId xmlns:a16="http://schemas.microsoft.com/office/drawing/2014/main" id="{604E0B5E-5F3E-47E8-80AF-00A84373E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66586" y="6583464"/>
                <a:ext cx="3983951" cy="3456327"/>
              </a:xfrm>
              <a:prstGeom prst="rect">
                <a:avLst/>
              </a:prstGeom>
            </p:spPr>
          </p:pic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D06CA181-BB29-468E-97EF-D29721D92206}"/>
                  </a:ext>
                </a:extLst>
              </p:cNvPr>
              <p:cNvSpPr txBox="1"/>
              <p:nvPr/>
            </p:nvSpPr>
            <p:spPr>
              <a:xfrm>
                <a:off x="5249209" y="8361743"/>
                <a:ext cx="295698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b="1" dirty="0">
                    <a:latin typeface="Rubik" panose="00000500000000000000" pitchFamily="2" charset="-79"/>
                    <a:cs typeface="Rubik" panose="00000500000000000000" pitchFamily="2" charset="-79"/>
                  </a:rPr>
                  <a:t>NOMBREUSES PUBLICITÉS TV</a:t>
                </a:r>
              </a:p>
              <a:p>
                <a:pPr algn="ctr"/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(</a:t>
                </a:r>
                <a:r>
                  <a:rPr lang="fr-FR" sz="1600" i="1" dirty="0" err="1">
                    <a:latin typeface="Rubik" panose="00000500000000000000" pitchFamily="2" charset="-79"/>
                    <a:cs typeface="Rubik" panose="00000500000000000000" pitchFamily="2" charset="-79"/>
                  </a:rPr>
                  <a:t>Automoto</a:t>
                </a: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, </a:t>
                </a:r>
                <a:r>
                  <a:rPr lang="fr-FR" sz="1600" i="1" dirty="0" err="1">
                    <a:latin typeface="Rubik" panose="00000500000000000000" pitchFamily="2" charset="-79"/>
                    <a:cs typeface="Rubik" panose="00000500000000000000" pitchFamily="2" charset="-79"/>
                  </a:rPr>
                  <a:t>Téléfoot</a:t>
                </a: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,</a:t>
                </a:r>
                <a:b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</a:b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Turbo, etc.)</a:t>
                </a:r>
              </a:p>
            </p:txBody>
          </p:sp>
        </p:grp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0757873A-C646-E58B-CAF6-1EB5B7FF8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42644" y="7302426"/>
              <a:ext cx="1026628" cy="846968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A499B8B0-67E5-EEFE-8B41-B7A5C179F517}"/>
              </a:ext>
            </a:extLst>
          </p:cNvPr>
          <p:cNvGrpSpPr/>
          <p:nvPr/>
        </p:nvGrpSpPr>
        <p:grpSpPr>
          <a:xfrm>
            <a:off x="14962816" y="1408505"/>
            <a:ext cx="4154911" cy="8162307"/>
            <a:chOff x="14962816" y="1408505"/>
            <a:chExt cx="4154911" cy="8162307"/>
          </a:xfrm>
        </p:grpSpPr>
        <p:pic>
          <p:nvPicPr>
            <p:cNvPr id="29" name="Image 28" descr="Une image contenant Graphique, graphisme, logo, symbole&#10;&#10;Description générée automatiquement">
              <a:extLst>
                <a:ext uri="{FF2B5EF4-FFF2-40B4-BE49-F238E27FC236}">
                  <a16:creationId xmlns:a16="http://schemas.microsoft.com/office/drawing/2014/main" id="{CD1EF41D-E8AA-2D34-BB2D-8FEFD2BA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0613" y="2778655"/>
              <a:ext cx="1210779" cy="909503"/>
            </a:xfrm>
            <a:prstGeom prst="rect">
              <a:avLst/>
            </a:prstGeom>
          </p:spPr>
        </p:pic>
        <p:pic>
          <p:nvPicPr>
            <p:cNvPr id="31" name="Image 30" descr="Une image contenant Graphique, symbole, capture d’écran, Rectangle&#10;&#10;Description générée automatiquement">
              <a:extLst>
                <a:ext uri="{FF2B5EF4-FFF2-40B4-BE49-F238E27FC236}">
                  <a16:creationId xmlns:a16="http://schemas.microsoft.com/office/drawing/2014/main" id="{5022F001-74BA-F66D-0DED-2C56EF2D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7658" y="1408505"/>
              <a:ext cx="1799634" cy="660065"/>
            </a:xfrm>
            <a:prstGeom prst="rect">
              <a:avLst/>
            </a:prstGeom>
          </p:spPr>
        </p:pic>
        <p:pic>
          <p:nvPicPr>
            <p:cNvPr id="33" name="Image 32" descr="Une image contenant Police, Graphique, graphisme, logo&#10;&#10;Description générée automatiquement">
              <a:extLst>
                <a:ext uri="{FF2B5EF4-FFF2-40B4-BE49-F238E27FC236}">
                  <a16:creationId xmlns:a16="http://schemas.microsoft.com/office/drawing/2014/main" id="{FAF0CFE8-70A2-4B45-314D-1FE9D698B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6065" y="8639719"/>
              <a:ext cx="1801662" cy="931093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8310A5DA-D3B2-18B7-5139-AE6FED616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62816" y="8636354"/>
              <a:ext cx="1781698" cy="934457"/>
            </a:xfrm>
            <a:prstGeom prst="rect">
              <a:avLst/>
            </a:prstGeom>
          </p:spPr>
        </p:pic>
        <p:pic>
          <p:nvPicPr>
            <p:cNvPr id="37" name="Image 36" descr="Une image contenant Police, texte, Graphique, logo&#10;&#10;Description générée automatiquement">
              <a:extLst>
                <a:ext uri="{FF2B5EF4-FFF2-40B4-BE49-F238E27FC236}">
                  <a16:creationId xmlns:a16="http://schemas.microsoft.com/office/drawing/2014/main" id="{836FF5C3-36E1-8FF7-5279-387A8679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8271" y="5846412"/>
              <a:ext cx="2578409" cy="730549"/>
            </a:xfrm>
            <a:prstGeom prst="rect">
              <a:avLst/>
            </a:prstGeom>
          </p:spPr>
        </p:pic>
        <p:pic>
          <p:nvPicPr>
            <p:cNvPr id="39" name="Image 38" descr="Une image contenant Graphique, Police, logo, graphisme&#10;&#10;Description générée automatiquement">
              <a:extLst>
                <a:ext uri="{FF2B5EF4-FFF2-40B4-BE49-F238E27FC236}">
                  <a16:creationId xmlns:a16="http://schemas.microsoft.com/office/drawing/2014/main" id="{20D1312C-8368-926A-7DD6-C09F588AA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6512" y="7287046"/>
              <a:ext cx="2541926" cy="642590"/>
            </a:xfrm>
            <a:prstGeom prst="rect">
              <a:avLst/>
            </a:prstGeom>
          </p:spPr>
        </p:pic>
        <p:pic>
          <p:nvPicPr>
            <p:cNvPr id="6" name="Image 5" descr="Une image contenant Police, Bleu électrique, logo, Graphique&#10;&#10;Description générée automatiquement">
              <a:extLst>
                <a:ext uri="{FF2B5EF4-FFF2-40B4-BE49-F238E27FC236}">
                  <a16:creationId xmlns:a16="http://schemas.microsoft.com/office/drawing/2014/main" id="{78579A2E-F427-6C80-278E-A8CD16F3A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0073" y="4221099"/>
              <a:ext cx="1162436" cy="1162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36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ENNOL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marL="4672330" marR="5080" algn="just">
          <a:lnSpc>
            <a:spcPct val="104099"/>
          </a:lnSpc>
          <a:spcBef>
            <a:spcPts val="1019"/>
          </a:spcBef>
          <a:defRPr i="1" spc="-5" dirty="0">
            <a:latin typeface="Rubik" panose="00000500000000000000" pitchFamily="2" charset="-79"/>
            <a:cs typeface="Rubik" panose="00000500000000000000" pitchFamily="2" charset="-79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3209</Words>
  <Application>Microsoft Office PowerPoint</Application>
  <PresentationFormat>Personnalisé</PresentationFormat>
  <Paragraphs>610</Paragraphs>
  <Slides>40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9" baseType="lpstr">
      <vt:lpstr>Arial</vt:lpstr>
      <vt:lpstr>Calibri</vt:lpstr>
      <vt:lpstr>Museo Sans 300</vt:lpstr>
      <vt:lpstr>Museo Sans 700</vt:lpstr>
      <vt:lpstr>Rubik</vt:lpstr>
      <vt:lpstr>Rubik Black</vt:lpstr>
      <vt:lpstr>Rubik Medium</vt:lpstr>
      <vt:lpstr>Wingdings</vt:lpstr>
      <vt:lpstr>KENNOL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MONTEL</dc:creator>
  <cp:lastModifiedBy>Janie LEPRETRE</cp:lastModifiedBy>
  <cp:revision>897</cp:revision>
  <cp:lastPrinted>2019-06-19T07:04:32Z</cp:lastPrinted>
  <dcterms:created xsi:type="dcterms:W3CDTF">2017-10-18T18:55:38Z</dcterms:created>
  <dcterms:modified xsi:type="dcterms:W3CDTF">2025-06-05T07:35:03Z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2017-10-13T00:00:00Z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2017-10-18T00:00:00Z</vt:filetime>
  </property>
</Properties>
</file>